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18288000" cy="10287000"/>
  <p:notesSz cx="6858000" cy="9144000"/>
  <p:embeddedFontLst>
    <p:embeddedFont>
      <p:font typeface="Abril Fatface" panose="020B0604020202020204" charset="0"/>
      <p:regular r:id="rId36"/>
    </p:embeddedFont>
    <p:embeddedFont>
      <p:font typeface="Roboto Bold Italics" panose="020B0604020202020204" charset="0"/>
      <p:regular r:id="rId37"/>
    </p:embeddedFont>
    <p:embeddedFont>
      <p:font typeface="Calibri" panose="020F0502020204030204" pitchFamily="34" charset="0"/>
      <p:regular r:id="rId38"/>
      <p:bold r:id="rId39"/>
      <p:italic r:id="rId40"/>
      <p:boldItalic r:id="rId41"/>
    </p:embeddedFont>
    <p:embeddedFont>
      <p:font typeface="Arimo Bold" panose="020B0604020202020204" charset="0"/>
      <p:regular r:id="rId42"/>
    </p:embeddedFont>
    <p:embeddedFont>
      <p:font typeface="Roboto Bold" panose="020B0604020202020204" charset="0"/>
      <p:regular r:id="rId43"/>
    </p:embeddedFont>
    <p:embeddedFont>
      <p:font typeface="Roboto" panose="020B0604020202020204" charset="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BD2F7"/>
    <a:srgbClr val="F2F9FF"/>
    <a:srgbClr val="8FC3F4"/>
    <a:srgbClr val="3EA5FF"/>
    <a:srgbClr val="FC53B8"/>
    <a:srgbClr val="FFDE59"/>
    <a:srgbClr val="7ED957"/>
    <a:srgbClr val="EEF7FF"/>
    <a:srgbClr val="CDE7FF"/>
    <a:srgbClr val="527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68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06.09.2023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‹nº›</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Ok, put database information such as number of medicines and hospitals</a:t>
            </a:r>
          </a:p>
          <a:p>
            <a:r>
              <a:rPr lang="en-US" dirty="0"/>
              <a:t>show an sample of the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491940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explain the process of MAPE with cluster (train - test)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1980322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Ok, put database information such as number of medicines and hospitals</a:t>
            </a:r>
          </a:p>
          <a:p>
            <a:r>
              <a:rPr lang="en-US"/>
              <a:t>show an sample of the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3209276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Put a slied for objective and context before methodology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30942666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Create backup slides explaining the clustering techniques individually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4154337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TWO APPROACHES : DIVISION AND UNIFIED</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1703692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TIME SERIES AND CAUSAL</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2630454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add results and remove first figure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18504278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REMIND THE OBJECTIVE OF THIS STEP ; WHY WE NEED BASELINE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982251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EXPLAIN THE TRAIN / TEST STEPS FOR A CLUSTER OF MEDECINES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3036677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6.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6.png"/><Relationship Id="rId7"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6.sv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0.png"/><Relationship Id="rId4" Type="http://schemas.openxmlformats.org/officeDocument/2006/relationships/image" Target="../media/image6.sv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6.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svg"/></Relationships>
</file>

<file path=ppt/slides/_rels/slide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6.sv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6.sv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6.sv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6.sv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36.png"/><Relationship Id="rId18" Type="http://schemas.openxmlformats.org/officeDocument/2006/relationships/image" Target="../media/image3.png"/><Relationship Id="rId3" Type="http://schemas.openxmlformats.org/officeDocument/2006/relationships/image" Target="../media/image34.svg"/><Relationship Id="rId7" Type="http://schemas.openxmlformats.org/officeDocument/2006/relationships/image" Target="../media/image33.png"/><Relationship Id="rId12" Type="http://schemas.openxmlformats.org/officeDocument/2006/relationships/image" Target="../media/image43.svg"/><Relationship Id="rId17" Type="http://schemas.openxmlformats.org/officeDocument/2006/relationships/image" Target="../media/image2.png"/><Relationship Id="rId2" Type="http://schemas.openxmlformats.org/officeDocument/2006/relationships/image" Target="../media/image30.png"/><Relationship Id="rId16" Type="http://schemas.openxmlformats.org/officeDocument/2006/relationships/hyperlink" Target="https://www.linkedin.com/in/douglas-machado/" TargetMode="External"/><Relationship Id="rId20" Type="http://schemas.openxmlformats.org/officeDocument/2006/relationships/image" Target="../media/image6.svg"/><Relationship Id="rId1" Type="http://schemas.openxmlformats.org/officeDocument/2006/relationships/slideLayout" Target="../slideLayouts/slideLayout7.xml"/><Relationship Id="rId6" Type="http://schemas.openxmlformats.org/officeDocument/2006/relationships/image" Target="../media/image37.svg"/><Relationship Id="rId11" Type="http://schemas.openxmlformats.org/officeDocument/2006/relationships/image" Target="../media/image35.png"/><Relationship Id="rId5" Type="http://schemas.openxmlformats.org/officeDocument/2006/relationships/image" Target="../media/image32.png"/><Relationship Id="rId15" Type="http://schemas.openxmlformats.org/officeDocument/2006/relationships/hyperlink" Target="https://github.com/douglasmmachado" TargetMode="External"/><Relationship Id="rId10" Type="http://schemas.openxmlformats.org/officeDocument/2006/relationships/image" Target="../media/image41.svg"/><Relationship Id="rId19" Type="http://schemas.openxmlformats.org/officeDocument/2006/relationships/image" Target="../media/image5.png"/><Relationship Id="rId4" Type="http://schemas.openxmlformats.org/officeDocument/2006/relationships/image" Target="../media/image31.png"/><Relationship Id="rId9" Type="http://schemas.openxmlformats.org/officeDocument/2006/relationships/image" Target="../media/image34.png"/><Relationship Id="rId14" Type="http://schemas.openxmlformats.org/officeDocument/2006/relationships/image" Target="../media/image45.sv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395202" y="0"/>
            <a:ext cx="6892798" cy="8870247"/>
          </a:xfrm>
          <a:custGeom>
            <a:avLst/>
            <a:gdLst/>
            <a:ahLst/>
            <a:cxnLst/>
            <a:rect l="l" t="t" r="r" b="b"/>
            <a:pathLst>
              <a:path w="6892798" h="8870247">
                <a:moveTo>
                  <a:pt x="0" y="0"/>
                </a:moveTo>
                <a:lnTo>
                  <a:pt x="6892798" y="0"/>
                </a:lnTo>
                <a:lnTo>
                  <a:pt x="6892798" y="8870247"/>
                </a:lnTo>
                <a:lnTo>
                  <a:pt x="0" y="8870247"/>
                </a:lnTo>
                <a:lnTo>
                  <a:pt x="0" y="0"/>
                </a:lnTo>
                <a:close/>
              </a:path>
            </a:pathLst>
          </a:custGeom>
          <a:blipFill>
            <a:blip r:embed="rId2"/>
            <a:stretch>
              <a:fillRect l="-61932" r="-61932" b="-15971"/>
            </a:stretch>
          </a:blipFill>
        </p:spPr>
      </p:sp>
      <p:sp>
        <p:nvSpPr>
          <p:cNvPr id="3" name="AutoShape 3"/>
          <p:cNvSpPr/>
          <p:nvPr/>
        </p:nvSpPr>
        <p:spPr>
          <a:xfrm>
            <a:off x="9412" y="8870247"/>
            <a:ext cx="18278588" cy="1428750"/>
          </a:xfrm>
          <a:prstGeom prst="rect">
            <a:avLst/>
          </a:prstGeom>
          <a:solidFill>
            <a:srgbClr val="E6327E"/>
          </a:solidFill>
        </p:spPr>
      </p:sp>
      <p:grpSp>
        <p:nvGrpSpPr>
          <p:cNvPr id="4" name="Group 4"/>
          <p:cNvGrpSpPr/>
          <p:nvPr/>
        </p:nvGrpSpPr>
        <p:grpSpPr>
          <a:xfrm>
            <a:off x="1028700" y="2227975"/>
            <a:ext cx="9630990" cy="4376479"/>
            <a:chOff x="0" y="0"/>
            <a:chExt cx="12841320" cy="5835305"/>
          </a:xfrm>
        </p:grpSpPr>
        <p:sp>
          <p:nvSpPr>
            <p:cNvPr id="5" name="TextBox 5"/>
            <p:cNvSpPr txBox="1"/>
            <p:nvPr/>
          </p:nvSpPr>
          <p:spPr>
            <a:xfrm>
              <a:off x="0" y="1207494"/>
              <a:ext cx="12841320" cy="2457450"/>
            </a:xfrm>
            <a:prstGeom prst="rect">
              <a:avLst/>
            </a:prstGeom>
          </p:spPr>
          <p:txBody>
            <a:bodyPr lIns="0" tIns="0" rIns="0" bIns="0" rtlCol="0" anchor="t">
              <a:spAutoFit/>
            </a:bodyPr>
            <a:lstStyle/>
            <a:p>
              <a:pPr>
                <a:lnSpc>
                  <a:spcPts val="7200"/>
                </a:lnSpc>
              </a:pPr>
              <a:r>
                <a:rPr lang="en-US" sz="6000" spc="-120">
                  <a:solidFill>
                    <a:srgbClr val="14110F"/>
                  </a:solidFill>
                  <a:latin typeface="Roboto Bold"/>
                </a:rPr>
                <a:t>Study of demand prediction using clustering methods</a:t>
              </a:r>
            </a:p>
          </p:txBody>
        </p:sp>
        <p:sp>
          <p:nvSpPr>
            <p:cNvPr id="6" name="TextBox 6"/>
            <p:cNvSpPr txBox="1"/>
            <p:nvPr/>
          </p:nvSpPr>
          <p:spPr>
            <a:xfrm>
              <a:off x="0" y="-19050"/>
              <a:ext cx="8866808" cy="666750"/>
            </a:xfrm>
            <a:prstGeom prst="rect">
              <a:avLst/>
            </a:prstGeom>
          </p:spPr>
          <p:txBody>
            <a:bodyPr lIns="0" tIns="0" rIns="0" bIns="0" rtlCol="0" anchor="t">
              <a:spAutoFit/>
            </a:bodyPr>
            <a:lstStyle/>
            <a:p>
              <a:pPr>
                <a:lnSpc>
                  <a:spcPts val="3840"/>
                </a:lnSpc>
              </a:pPr>
              <a:endParaRPr/>
            </a:p>
          </p:txBody>
        </p:sp>
        <p:sp>
          <p:nvSpPr>
            <p:cNvPr id="7" name="TextBox 7"/>
            <p:cNvSpPr txBox="1"/>
            <p:nvPr/>
          </p:nvSpPr>
          <p:spPr>
            <a:xfrm>
              <a:off x="0" y="4357448"/>
              <a:ext cx="12418675" cy="1466427"/>
            </a:xfrm>
            <a:prstGeom prst="rect">
              <a:avLst/>
            </a:prstGeom>
          </p:spPr>
          <p:txBody>
            <a:bodyPr lIns="0" tIns="0" rIns="0" bIns="0" rtlCol="0" anchor="t">
              <a:spAutoFit/>
            </a:bodyPr>
            <a:lstStyle/>
            <a:p>
              <a:pPr>
                <a:lnSpc>
                  <a:spcPts val="4480"/>
                </a:lnSpc>
              </a:pPr>
              <a:r>
                <a:rPr lang="en-US" sz="3200">
                  <a:solidFill>
                    <a:srgbClr val="14110F"/>
                  </a:solidFill>
                  <a:latin typeface="Roboto"/>
                </a:rPr>
                <a:t>Application to the consumption of medications in hospitals</a:t>
              </a:r>
            </a:p>
          </p:txBody>
        </p:sp>
      </p:grpSp>
      <p:sp>
        <p:nvSpPr>
          <p:cNvPr id="8" name="TextBox 8"/>
          <p:cNvSpPr txBox="1"/>
          <p:nvPr/>
        </p:nvSpPr>
        <p:spPr>
          <a:xfrm>
            <a:off x="1764213" y="9191625"/>
            <a:ext cx="9630990" cy="514351"/>
          </a:xfrm>
          <a:prstGeom prst="rect">
            <a:avLst/>
          </a:prstGeom>
        </p:spPr>
        <p:txBody>
          <a:bodyPr lIns="0" tIns="0" rIns="0" bIns="0" rtlCol="0" anchor="t">
            <a:spAutoFit/>
          </a:bodyPr>
          <a:lstStyle/>
          <a:p>
            <a:pPr algn="ctr">
              <a:lnSpc>
                <a:spcPts val="4199"/>
              </a:lnSpc>
            </a:pPr>
            <a:r>
              <a:rPr lang="en-US" sz="2999">
                <a:solidFill>
                  <a:srgbClr val="FFFFFF"/>
                </a:solidFill>
                <a:latin typeface="Roboto Bold"/>
              </a:rPr>
              <a:t>Presentation to KLS, September 7 2023</a:t>
            </a:r>
          </a:p>
        </p:txBody>
      </p:sp>
      <p:grpSp>
        <p:nvGrpSpPr>
          <p:cNvPr id="9" name="Group 9"/>
          <p:cNvGrpSpPr/>
          <p:nvPr/>
        </p:nvGrpSpPr>
        <p:grpSpPr>
          <a:xfrm>
            <a:off x="1028700" y="1028700"/>
            <a:ext cx="4161604" cy="952500"/>
            <a:chOff x="0" y="0"/>
            <a:chExt cx="5548806" cy="1270000"/>
          </a:xfrm>
        </p:grpSpPr>
        <p:sp>
          <p:nvSpPr>
            <p:cNvPr id="10" name="Freeform 10"/>
            <p:cNvSpPr/>
            <p:nvPr/>
          </p:nvSpPr>
          <p:spPr>
            <a:xfrm>
              <a:off x="0" y="0"/>
              <a:ext cx="3092174" cy="1270000"/>
            </a:xfrm>
            <a:custGeom>
              <a:avLst/>
              <a:gdLst/>
              <a:ahLst/>
              <a:cxnLst/>
              <a:rect l="l" t="t" r="r" b="b"/>
              <a:pathLst>
                <a:path w="3092174" h="1270000">
                  <a:moveTo>
                    <a:pt x="0" y="0"/>
                  </a:moveTo>
                  <a:lnTo>
                    <a:pt x="3092174" y="0"/>
                  </a:lnTo>
                  <a:lnTo>
                    <a:pt x="3092174" y="1270000"/>
                  </a:lnTo>
                  <a:lnTo>
                    <a:pt x="0" y="1270000"/>
                  </a:lnTo>
                  <a:lnTo>
                    <a:pt x="0" y="0"/>
                  </a:lnTo>
                  <a:close/>
                </a:path>
              </a:pathLst>
            </a:custGeom>
            <a:blipFill>
              <a:blip r:embed="rId3"/>
              <a:stretch>
                <a:fillRect/>
              </a:stretch>
            </a:blipFill>
          </p:spPr>
        </p:sp>
        <p:sp>
          <p:nvSpPr>
            <p:cNvPr id="11" name="Freeform 11"/>
            <p:cNvSpPr/>
            <p:nvPr/>
          </p:nvSpPr>
          <p:spPr>
            <a:xfrm>
              <a:off x="3650337" y="0"/>
              <a:ext cx="1898469" cy="1270000"/>
            </a:xfrm>
            <a:custGeom>
              <a:avLst/>
              <a:gdLst/>
              <a:ahLst/>
              <a:cxnLst/>
              <a:rect l="l" t="t" r="r" b="b"/>
              <a:pathLst>
                <a:path w="1898469" h="1270000">
                  <a:moveTo>
                    <a:pt x="0" y="0"/>
                  </a:moveTo>
                  <a:lnTo>
                    <a:pt x="1898469" y="0"/>
                  </a:lnTo>
                  <a:lnTo>
                    <a:pt x="1898469" y="1270000"/>
                  </a:lnTo>
                  <a:lnTo>
                    <a:pt x="0" y="1270000"/>
                  </a:lnTo>
                  <a:lnTo>
                    <a:pt x="0" y="0"/>
                  </a:lnTo>
                  <a:close/>
                </a:path>
              </a:pathLst>
            </a:custGeom>
            <a:blipFill>
              <a:blip r:embed="rId4"/>
              <a:stretch>
                <a:fillRect/>
              </a:stretch>
            </a:blipFill>
          </p:spPr>
        </p:sp>
      </p:grpSp>
    </p:spTree>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620500" y="9296400"/>
            <a:ext cx="4161604" cy="952500"/>
            <a:chOff x="0" y="0"/>
            <a:chExt cx="5548806" cy="1270000"/>
          </a:xfrm>
        </p:grpSpPr>
        <p:sp>
          <p:nvSpPr>
            <p:cNvPr id="3" name="Freeform 3"/>
            <p:cNvSpPr/>
            <p:nvPr/>
          </p:nvSpPr>
          <p:spPr>
            <a:xfrm>
              <a:off x="0" y="0"/>
              <a:ext cx="3092174" cy="1270000"/>
            </a:xfrm>
            <a:custGeom>
              <a:avLst/>
              <a:gdLst/>
              <a:ahLst/>
              <a:cxnLst/>
              <a:rect l="l" t="t" r="r" b="b"/>
              <a:pathLst>
                <a:path w="3092174" h="1270000">
                  <a:moveTo>
                    <a:pt x="0" y="0"/>
                  </a:moveTo>
                  <a:lnTo>
                    <a:pt x="3092174" y="0"/>
                  </a:lnTo>
                  <a:lnTo>
                    <a:pt x="3092174" y="1270000"/>
                  </a:lnTo>
                  <a:lnTo>
                    <a:pt x="0" y="1270000"/>
                  </a:lnTo>
                  <a:lnTo>
                    <a:pt x="0" y="0"/>
                  </a:lnTo>
                  <a:close/>
                </a:path>
              </a:pathLst>
            </a:custGeom>
            <a:blipFill>
              <a:blip r:embed="rId3"/>
              <a:stretch>
                <a:fillRect/>
              </a:stretch>
            </a:blipFill>
          </p:spPr>
        </p:sp>
        <p:sp>
          <p:nvSpPr>
            <p:cNvPr id="4" name="Freeform 4"/>
            <p:cNvSpPr/>
            <p:nvPr/>
          </p:nvSpPr>
          <p:spPr>
            <a:xfrm>
              <a:off x="3650337" y="0"/>
              <a:ext cx="1898469" cy="1270000"/>
            </a:xfrm>
            <a:custGeom>
              <a:avLst/>
              <a:gdLst/>
              <a:ahLst/>
              <a:cxnLst/>
              <a:rect l="l" t="t" r="r" b="b"/>
              <a:pathLst>
                <a:path w="1898469" h="1270000">
                  <a:moveTo>
                    <a:pt x="0" y="0"/>
                  </a:moveTo>
                  <a:lnTo>
                    <a:pt x="1898469" y="0"/>
                  </a:lnTo>
                  <a:lnTo>
                    <a:pt x="1898469" y="1270000"/>
                  </a:lnTo>
                  <a:lnTo>
                    <a:pt x="0" y="1270000"/>
                  </a:lnTo>
                  <a:lnTo>
                    <a:pt x="0" y="0"/>
                  </a:lnTo>
                  <a:close/>
                </a:path>
              </a:pathLst>
            </a:custGeom>
            <a:blipFill>
              <a:blip r:embed="rId4"/>
              <a:stretch>
                <a:fillRect/>
              </a:stretch>
            </a:blipFill>
          </p:spPr>
        </p:sp>
      </p:grpSp>
      <p:grpSp>
        <p:nvGrpSpPr>
          <p:cNvPr id="9" name="Group 9"/>
          <p:cNvGrpSpPr/>
          <p:nvPr/>
        </p:nvGrpSpPr>
        <p:grpSpPr>
          <a:xfrm>
            <a:off x="1028700" y="167276"/>
            <a:ext cx="10705819" cy="642349"/>
            <a:chOff x="0" y="0"/>
            <a:chExt cx="14274425" cy="856465"/>
          </a:xfrm>
        </p:grpSpPr>
        <p:grpSp>
          <p:nvGrpSpPr>
            <p:cNvPr id="10" name="Group 10"/>
            <p:cNvGrpSpPr/>
            <p:nvPr/>
          </p:nvGrpSpPr>
          <p:grpSpPr>
            <a:xfrm rot="5400000">
              <a:off x="3854095" y="-999210"/>
              <a:ext cx="856465" cy="2854885"/>
              <a:chOff x="0" y="0"/>
              <a:chExt cx="376296" cy="1254321"/>
            </a:xfrm>
          </p:grpSpPr>
          <p:sp>
            <p:nvSpPr>
              <p:cNvPr id="11" name="Freeform 11"/>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DC6A1C">
                  <a:alpha val="24706"/>
                </a:srgbClr>
              </a:solidFill>
            </p:spPr>
          </p:sp>
          <p:sp>
            <p:nvSpPr>
              <p:cNvPr id="12" name="TextBox 12"/>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13" name="TextBox 13"/>
            <p:cNvSpPr txBox="1"/>
            <p:nvPr/>
          </p:nvSpPr>
          <p:spPr>
            <a:xfrm>
              <a:off x="2869159" y="265478"/>
              <a:ext cx="2826336"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2: Data treatment</a:t>
              </a:r>
            </a:p>
          </p:txBody>
        </p:sp>
        <p:grpSp>
          <p:nvGrpSpPr>
            <p:cNvPr id="14" name="Group 14"/>
            <p:cNvGrpSpPr/>
            <p:nvPr/>
          </p:nvGrpSpPr>
          <p:grpSpPr>
            <a:xfrm rot="5400000">
              <a:off x="6708980" y="-999210"/>
              <a:ext cx="856465" cy="2854885"/>
              <a:chOff x="0" y="0"/>
              <a:chExt cx="376296" cy="1254321"/>
            </a:xfrm>
          </p:grpSpPr>
          <p:sp>
            <p:nvSpPr>
              <p:cNvPr id="15" name="Freeform 15"/>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94177E">
                  <a:alpha val="24706"/>
                </a:srgbClr>
              </a:solidFill>
            </p:spPr>
          </p:sp>
          <p:sp>
            <p:nvSpPr>
              <p:cNvPr id="16" name="TextBox 16"/>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17" name="TextBox 17"/>
            <p:cNvSpPr txBox="1"/>
            <p:nvPr/>
          </p:nvSpPr>
          <p:spPr>
            <a:xfrm>
              <a:off x="5724044" y="108459"/>
              <a:ext cx="2826336" cy="610972"/>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3: Feature manipulation and comprehension</a:t>
              </a:r>
            </a:p>
          </p:txBody>
        </p:sp>
        <p:grpSp>
          <p:nvGrpSpPr>
            <p:cNvPr id="18" name="Group 18"/>
            <p:cNvGrpSpPr/>
            <p:nvPr/>
          </p:nvGrpSpPr>
          <p:grpSpPr>
            <a:xfrm rot="5400000">
              <a:off x="9563865" y="-999210"/>
              <a:ext cx="856465" cy="2854885"/>
              <a:chOff x="0" y="0"/>
              <a:chExt cx="376296" cy="1254321"/>
            </a:xfrm>
          </p:grpSpPr>
          <p:sp>
            <p:nvSpPr>
              <p:cNvPr id="19" name="Freeform 19"/>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A3A7A7"/>
              </a:solidFill>
            </p:spPr>
          </p:sp>
          <p:sp>
            <p:nvSpPr>
              <p:cNvPr id="20" name="TextBox 20"/>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21" name="TextBox 21"/>
            <p:cNvSpPr txBox="1"/>
            <p:nvPr/>
          </p:nvSpPr>
          <p:spPr>
            <a:xfrm>
              <a:off x="8593204" y="265478"/>
              <a:ext cx="2797787"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4: Clustering</a:t>
              </a:r>
            </a:p>
          </p:txBody>
        </p:sp>
        <p:grpSp>
          <p:nvGrpSpPr>
            <p:cNvPr id="22" name="Group 22"/>
            <p:cNvGrpSpPr/>
            <p:nvPr/>
          </p:nvGrpSpPr>
          <p:grpSpPr>
            <a:xfrm rot="5400000">
              <a:off x="12418750" y="-999210"/>
              <a:ext cx="856465" cy="2854885"/>
              <a:chOff x="0" y="0"/>
              <a:chExt cx="376296" cy="1254321"/>
            </a:xfrm>
          </p:grpSpPr>
          <p:sp>
            <p:nvSpPr>
              <p:cNvPr id="23" name="Freeform 23"/>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8FC3F4">
                  <a:alpha val="24706"/>
                </a:srgbClr>
              </a:solidFill>
            </p:spPr>
          </p:sp>
          <p:sp>
            <p:nvSpPr>
              <p:cNvPr id="24" name="TextBox 24"/>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25" name="TextBox 25"/>
            <p:cNvSpPr txBox="1"/>
            <p:nvPr/>
          </p:nvSpPr>
          <p:spPr>
            <a:xfrm>
              <a:off x="11448089" y="265478"/>
              <a:ext cx="2797787"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5: Forecasting</a:t>
              </a:r>
            </a:p>
          </p:txBody>
        </p:sp>
        <p:grpSp>
          <p:nvGrpSpPr>
            <p:cNvPr id="26" name="Group 26"/>
            <p:cNvGrpSpPr/>
            <p:nvPr/>
          </p:nvGrpSpPr>
          <p:grpSpPr>
            <a:xfrm rot="5400000">
              <a:off x="999210" y="-999210"/>
              <a:ext cx="856465" cy="2854885"/>
              <a:chOff x="0" y="0"/>
              <a:chExt cx="501728" cy="1672428"/>
            </a:xfrm>
          </p:grpSpPr>
          <p:sp>
            <p:nvSpPr>
              <p:cNvPr id="27" name="Freeform 27"/>
              <p:cNvSpPr/>
              <p:nvPr/>
            </p:nvSpPr>
            <p:spPr>
              <a:xfrm>
                <a:off x="0" y="0"/>
                <a:ext cx="501728" cy="1672428"/>
              </a:xfrm>
              <a:custGeom>
                <a:avLst/>
                <a:gdLst/>
                <a:ahLst/>
                <a:cxnLst/>
                <a:rect l="l" t="t" r="r" b="b"/>
                <a:pathLst>
                  <a:path w="501728" h="1672428">
                    <a:moveTo>
                      <a:pt x="205909" y="0"/>
                    </a:moveTo>
                    <a:lnTo>
                      <a:pt x="295819" y="0"/>
                    </a:lnTo>
                    <a:cubicBezTo>
                      <a:pt x="350430" y="0"/>
                      <a:pt x="402803" y="21694"/>
                      <a:pt x="441419" y="60309"/>
                    </a:cubicBezTo>
                    <a:cubicBezTo>
                      <a:pt x="480034" y="98925"/>
                      <a:pt x="501728" y="151299"/>
                      <a:pt x="501728" y="205909"/>
                    </a:cubicBezTo>
                    <a:lnTo>
                      <a:pt x="501728" y="1466519"/>
                    </a:lnTo>
                    <a:cubicBezTo>
                      <a:pt x="501728" y="1521129"/>
                      <a:pt x="480034" y="1573503"/>
                      <a:pt x="441419" y="1612119"/>
                    </a:cubicBezTo>
                    <a:cubicBezTo>
                      <a:pt x="402803" y="1650734"/>
                      <a:pt x="350430" y="1672428"/>
                      <a:pt x="295819" y="1672428"/>
                    </a:cubicBezTo>
                    <a:lnTo>
                      <a:pt x="205909" y="1672428"/>
                    </a:lnTo>
                    <a:cubicBezTo>
                      <a:pt x="151299" y="1672428"/>
                      <a:pt x="98925" y="1650734"/>
                      <a:pt x="60309" y="1612119"/>
                    </a:cubicBezTo>
                    <a:cubicBezTo>
                      <a:pt x="21694" y="1573503"/>
                      <a:pt x="0" y="1521129"/>
                      <a:pt x="0" y="1466519"/>
                    </a:cubicBezTo>
                    <a:lnTo>
                      <a:pt x="0" y="205909"/>
                    </a:lnTo>
                    <a:cubicBezTo>
                      <a:pt x="0" y="151299"/>
                      <a:pt x="21694" y="98925"/>
                      <a:pt x="60309" y="60309"/>
                    </a:cubicBezTo>
                    <a:cubicBezTo>
                      <a:pt x="98925" y="21694"/>
                      <a:pt x="151299" y="0"/>
                      <a:pt x="205909" y="0"/>
                    </a:cubicBezTo>
                    <a:close/>
                  </a:path>
                </a:pathLst>
              </a:custGeom>
              <a:solidFill>
                <a:srgbClr val="99C01A">
                  <a:alpha val="24706"/>
                </a:srgbClr>
              </a:solidFill>
            </p:spPr>
          </p:sp>
          <p:sp>
            <p:nvSpPr>
              <p:cNvPr id="28" name="TextBox 28"/>
              <p:cNvSpPr txBox="1"/>
              <p:nvPr/>
            </p:nvSpPr>
            <p:spPr>
              <a:xfrm>
                <a:off x="0" y="-47625"/>
                <a:ext cx="812800" cy="860425"/>
              </a:xfrm>
              <a:prstGeom prst="rect">
                <a:avLst/>
              </a:prstGeom>
            </p:spPr>
            <p:txBody>
              <a:bodyPr lIns="38100" tIns="38100" rIns="38100" bIns="38100" rtlCol="0" anchor="ctr"/>
              <a:lstStyle/>
              <a:p>
                <a:pPr algn="ctr">
                  <a:lnSpc>
                    <a:spcPts val="2660"/>
                  </a:lnSpc>
                </a:pPr>
                <a:endParaRPr/>
              </a:p>
            </p:txBody>
          </p:sp>
        </p:grpSp>
        <p:sp>
          <p:nvSpPr>
            <p:cNvPr id="29" name="TextBox 29"/>
            <p:cNvSpPr txBox="1"/>
            <p:nvPr/>
          </p:nvSpPr>
          <p:spPr>
            <a:xfrm>
              <a:off x="5710" y="265478"/>
              <a:ext cx="2843465"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1: Database formatting</a:t>
              </a:r>
            </a:p>
          </p:txBody>
        </p:sp>
      </p:grpSp>
      <p:sp>
        <p:nvSpPr>
          <p:cNvPr id="51" name="TextBox 51"/>
          <p:cNvSpPr txBox="1"/>
          <p:nvPr/>
        </p:nvSpPr>
        <p:spPr>
          <a:xfrm>
            <a:off x="1028700" y="895350"/>
            <a:ext cx="12489924" cy="1104758"/>
          </a:xfrm>
          <a:prstGeom prst="rect">
            <a:avLst/>
          </a:prstGeom>
        </p:spPr>
        <p:txBody>
          <a:bodyPr lIns="0" tIns="0" rIns="0" bIns="0" rtlCol="0" anchor="t">
            <a:spAutoFit/>
          </a:bodyPr>
          <a:lstStyle/>
          <a:p>
            <a:pPr>
              <a:lnSpc>
                <a:spcPts val="8932"/>
              </a:lnSpc>
            </a:pPr>
            <a:r>
              <a:rPr lang="en-US" sz="6380">
                <a:solidFill>
                  <a:srgbClr val="000000"/>
                </a:solidFill>
                <a:latin typeface="Roboto"/>
              </a:rPr>
              <a:t>2: Clustering</a:t>
            </a:r>
          </a:p>
        </p:txBody>
      </p:sp>
      <p:sp>
        <p:nvSpPr>
          <p:cNvPr id="64" name="TextBox 64"/>
          <p:cNvSpPr txBox="1"/>
          <p:nvPr/>
        </p:nvSpPr>
        <p:spPr>
          <a:xfrm>
            <a:off x="9144000" y="2558653"/>
            <a:ext cx="7289274" cy="2131695"/>
          </a:xfrm>
          <a:prstGeom prst="rect">
            <a:avLst/>
          </a:prstGeom>
        </p:spPr>
        <p:txBody>
          <a:bodyPr lIns="0" tIns="0" rIns="0" bIns="0" rtlCol="0" anchor="t">
            <a:spAutoFit/>
          </a:bodyPr>
          <a:lstStyle/>
          <a:p>
            <a:pPr marL="604520" lvl="1" indent="-302260">
              <a:lnSpc>
                <a:spcPts val="4200"/>
              </a:lnSpc>
              <a:buFont typeface="Arial"/>
              <a:buChar char="•"/>
            </a:pPr>
            <a:r>
              <a:rPr lang="en-US" sz="2800" dirty="0">
                <a:solidFill>
                  <a:srgbClr val="14110F"/>
                </a:solidFill>
                <a:latin typeface="Roboto"/>
              </a:rPr>
              <a:t>Various time series are available for each medicine and hospital, taking into account the seasonal decomposition features (trend, seasonality, and residuals).</a:t>
            </a:r>
          </a:p>
        </p:txBody>
      </p:sp>
      <p:sp>
        <p:nvSpPr>
          <p:cNvPr id="65" name="TextBox 65"/>
          <p:cNvSpPr txBox="1"/>
          <p:nvPr/>
        </p:nvSpPr>
        <p:spPr>
          <a:xfrm>
            <a:off x="9134475" y="5272802"/>
            <a:ext cx="7289274" cy="2131695"/>
          </a:xfrm>
          <a:prstGeom prst="rect">
            <a:avLst/>
          </a:prstGeom>
        </p:spPr>
        <p:txBody>
          <a:bodyPr lIns="0" tIns="0" rIns="0" bIns="0" rtlCol="0" anchor="t">
            <a:spAutoFit/>
          </a:bodyPr>
          <a:lstStyle/>
          <a:p>
            <a:pPr marL="604520" lvl="1" indent="-302260">
              <a:lnSpc>
                <a:spcPts val="4200"/>
              </a:lnSpc>
              <a:buFont typeface="Arial"/>
              <a:buChar char="•"/>
            </a:pPr>
            <a:r>
              <a:rPr lang="en-US" sz="2800" dirty="0">
                <a:solidFill>
                  <a:srgbClr val="14110F"/>
                </a:solidFill>
                <a:latin typeface="Roboto"/>
              </a:rPr>
              <a:t>All data from different periods, regardless of time factors and seasonality, were considered, taking into account the 21 features presented earlier.</a:t>
            </a:r>
          </a:p>
        </p:txBody>
      </p:sp>
      <p:sp>
        <p:nvSpPr>
          <p:cNvPr id="66" name="Freeform 66"/>
          <p:cNvSpPr/>
          <p:nvPr/>
        </p:nvSpPr>
        <p:spPr>
          <a:xfrm rot="-10800000">
            <a:off x="16433274" y="-1058162"/>
            <a:ext cx="3437471" cy="6496937"/>
          </a:xfrm>
          <a:custGeom>
            <a:avLst/>
            <a:gdLst/>
            <a:ahLst/>
            <a:cxnLst/>
            <a:rect l="l" t="t" r="r" b="b"/>
            <a:pathLst>
              <a:path w="3437471" h="6496937">
                <a:moveTo>
                  <a:pt x="0" y="0"/>
                </a:moveTo>
                <a:lnTo>
                  <a:pt x="3437471" y="0"/>
                </a:lnTo>
                <a:lnTo>
                  <a:pt x="3437471" y="6496937"/>
                </a:lnTo>
                <a:lnTo>
                  <a:pt x="0" y="649693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7" name="TextBox 67"/>
          <p:cNvSpPr txBox="1"/>
          <p:nvPr/>
        </p:nvSpPr>
        <p:spPr>
          <a:xfrm>
            <a:off x="1276350" y="7552253"/>
            <a:ext cx="15156924" cy="1472565"/>
          </a:xfrm>
          <a:prstGeom prst="rect">
            <a:avLst/>
          </a:prstGeom>
        </p:spPr>
        <p:txBody>
          <a:bodyPr lIns="0" tIns="0" rIns="0" bIns="0" rtlCol="0" anchor="t">
            <a:spAutoFit/>
          </a:bodyPr>
          <a:lstStyle/>
          <a:p>
            <a:pPr marL="561341" lvl="1" indent="-280670">
              <a:lnSpc>
                <a:spcPts val="3900"/>
              </a:lnSpc>
              <a:buFont typeface="Arial"/>
              <a:buChar char="•"/>
            </a:pPr>
            <a:r>
              <a:rPr lang="en-US" sz="2600" dirty="0">
                <a:solidFill>
                  <a:srgbClr val="14110F"/>
                </a:solidFill>
                <a:latin typeface="Roboto"/>
              </a:rPr>
              <a:t>After grouping the data as presented in the data treatment step, there was an average of 50 data points for each combination of hospital and medicine. The minimum was 8 data points, and the maximum was 68.</a:t>
            </a:r>
          </a:p>
        </p:txBody>
      </p:sp>
      <p:grpSp>
        <p:nvGrpSpPr>
          <p:cNvPr id="88" name="Grupo 87"/>
          <p:cNvGrpSpPr/>
          <p:nvPr/>
        </p:nvGrpSpPr>
        <p:grpSpPr>
          <a:xfrm>
            <a:off x="1495623" y="2558653"/>
            <a:ext cx="3339918" cy="3979545"/>
            <a:chOff x="1498782" y="4993644"/>
            <a:chExt cx="3339918" cy="3979545"/>
          </a:xfrm>
        </p:grpSpPr>
        <p:grpSp>
          <p:nvGrpSpPr>
            <p:cNvPr id="68" name="Grupo 67"/>
            <p:cNvGrpSpPr/>
            <p:nvPr/>
          </p:nvGrpSpPr>
          <p:grpSpPr>
            <a:xfrm>
              <a:off x="1498782" y="4993644"/>
              <a:ext cx="3333600" cy="3333750"/>
              <a:chOff x="3427454" y="4993644"/>
              <a:chExt cx="3333600" cy="3333750"/>
            </a:xfrm>
          </p:grpSpPr>
          <p:sp>
            <p:nvSpPr>
              <p:cNvPr id="69" name="Retângulo de cantos arredondados 68"/>
              <p:cNvSpPr/>
              <p:nvPr/>
            </p:nvSpPr>
            <p:spPr>
              <a:xfrm>
                <a:off x="3427454" y="4993644"/>
                <a:ext cx="3333600" cy="33337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70" name="Grupo 69"/>
              <p:cNvGrpSpPr/>
              <p:nvPr/>
            </p:nvGrpSpPr>
            <p:grpSpPr>
              <a:xfrm>
                <a:off x="3740605" y="5306871"/>
                <a:ext cx="2707298" cy="2707297"/>
                <a:chOff x="1818176" y="5306870"/>
                <a:chExt cx="2707298" cy="2707297"/>
              </a:xfrm>
            </p:grpSpPr>
            <p:grpSp>
              <p:nvGrpSpPr>
                <p:cNvPr id="71" name="Group 35"/>
                <p:cNvGrpSpPr/>
                <p:nvPr/>
              </p:nvGrpSpPr>
              <p:grpSpPr>
                <a:xfrm rot="10800000">
                  <a:off x="1818176" y="5983695"/>
                  <a:ext cx="2707298" cy="676824"/>
                  <a:chOff x="0" y="0"/>
                  <a:chExt cx="752593" cy="188148"/>
                </a:xfrm>
              </p:grpSpPr>
              <p:sp>
                <p:nvSpPr>
                  <p:cNvPr id="85" name="Freeform 36"/>
                  <p:cNvSpPr/>
                  <p:nvPr/>
                </p:nvSpPr>
                <p:spPr>
                  <a:xfrm>
                    <a:off x="0" y="0"/>
                    <a:ext cx="752593" cy="188148"/>
                  </a:xfrm>
                  <a:custGeom>
                    <a:avLst/>
                    <a:gdLst/>
                    <a:ahLst/>
                    <a:cxnLst/>
                    <a:rect l="l" t="t" r="r" b="b"/>
                    <a:pathLst>
                      <a:path w="752593" h="188148">
                        <a:moveTo>
                          <a:pt x="77216" y="0"/>
                        </a:moveTo>
                        <a:lnTo>
                          <a:pt x="675377" y="0"/>
                        </a:lnTo>
                        <a:cubicBezTo>
                          <a:pt x="718022" y="0"/>
                          <a:pt x="752593" y="34571"/>
                          <a:pt x="752593" y="77216"/>
                        </a:cubicBezTo>
                        <a:lnTo>
                          <a:pt x="752593" y="110932"/>
                        </a:lnTo>
                        <a:cubicBezTo>
                          <a:pt x="752593" y="131411"/>
                          <a:pt x="744457" y="151051"/>
                          <a:pt x="729977" y="165532"/>
                        </a:cubicBezTo>
                        <a:cubicBezTo>
                          <a:pt x="715496" y="180013"/>
                          <a:pt x="695856" y="188148"/>
                          <a:pt x="675377" y="188148"/>
                        </a:cubicBezTo>
                        <a:lnTo>
                          <a:pt x="77216" y="188148"/>
                        </a:lnTo>
                        <a:cubicBezTo>
                          <a:pt x="34571" y="188148"/>
                          <a:pt x="0" y="153577"/>
                          <a:pt x="0" y="110932"/>
                        </a:cubicBezTo>
                        <a:lnTo>
                          <a:pt x="0" y="77216"/>
                        </a:lnTo>
                        <a:cubicBezTo>
                          <a:pt x="0" y="34571"/>
                          <a:pt x="34571" y="0"/>
                          <a:pt x="77216" y="0"/>
                        </a:cubicBezTo>
                        <a:close/>
                      </a:path>
                    </a:pathLst>
                  </a:custGeom>
                  <a:solidFill>
                    <a:srgbClr val="FF66C4"/>
                  </a:solidFill>
                </p:spPr>
              </p:sp>
              <p:sp>
                <p:nvSpPr>
                  <p:cNvPr id="86" name="TextBox 37"/>
                  <p:cNvSpPr txBox="1"/>
                  <p:nvPr/>
                </p:nvSpPr>
                <p:spPr>
                  <a:xfrm>
                    <a:off x="0" y="-47625"/>
                    <a:ext cx="812800" cy="860425"/>
                  </a:xfrm>
                  <a:prstGeom prst="rect">
                    <a:avLst/>
                  </a:prstGeom>
                </p:spPr>
                <p:txBody>
                  <a:bodyPr lIns="37704" tIns="37704" rIns="37704" bIns="37704" rtlCol="0" anchor="ctr"/>
                  <a:lstStyle/>
                  <a:p>
                    <a:pPr algn="ctr">
                      <a:lnSpc>
                        <a:spcPts val="2659"/>
                      </a:lnSpc>
                    </a:pPr>
                    <a:endParaRPr/>
                  </a:p>
                </p:txBody>
              </p:sp>
            </p:grpSp>
            <p:sp>
              <p:nvSpPr>
                <p:cNvPr id="72" name="TextBox 38"/>
                <p:cNvSpPr txBox="1"/>
                <p:nvPr/>
              </p:nvSpPr>
              <p:spPr>
                <a:xfrm>
                  <a:off x="1818176" y="6168337"/>
                  <a:ext cx="2707298" cy="271821"/>
                </a:xfrm>
                <a:prstGeom prst="rect">
                  <a:avLst/>
                </a:prstGeom>
              </p:spPr>
              <p:txBody>
                <a:bodyPr lIns="0" tIns="0" rIns="0" bIns="0" rtlCol="0" anchor="t">
                  <a:spAutoFit/>
                </a:bodyPr>
                <a:lstStyle/>
                <a:p>
                  <a:pPr algn="ctr">
                    <a:lnSpc>
                      <a:spcPts val="2215"/>
                    </a:lnSpc>
                  </a:pPr>
                  <a:r>
                    <a:rPr lang="en-US" sz="1582" dirty="0">
                      <a:solidFill>
                        <a:srgbClr val="FFFFFF"/>
                      </a:solidFill>
                      <a:latin typeface="Roboto Bold"/>
                    </a:rPr>
                    <a:t>Hospital 2</a:t>
                  </a:r>
                </a:p>
              </p:txBody>
            </p:sp>
            <p:grpSp>
              <p:nvGrpSpPr>
                <p:cNvPr id="73" name="Group 39"/>
                <p:cNvGrpSpPr/>
                <p:nvPr/>
              </p:nvGrpSpPr>
              <p:grpSpPr>
                <a:xfrm rot="10800000">
                  <a:off x="1818176" y="6660519"/>
                  <a:ext cx="2707298" cy="676824"/>
                  <a:chOff x="0" y="0"/>
                  <a:chExt cx="752593" cy="188148"/>
                </a:xfrm>
              </p:grpSpPr>
              <p:sp>
                <p:nvSpPr>
                  <p:cNvPr id="83" name="Freeform 40"/>
                  <p:cNvSpPr/>
                  <p:nvPr/>
                </p:nvSpPr>
                <p:spPr>
                  <a:xfrm>
                    <a:off x="0" y="0"/>
                    <a:ext cx="752593" cy="188148"/>
                  </a:xfrm>
                  <a:custGeom>
                    <a:avLst/>
                    <a:gdLst/>
                    <a:ahLst/>
                    <a:cxnLst/>
                    <a:rect l="l" t="t" r="r" b="b"/>
                    <a:pathLst>
                      <a:path w="752593" h="188148">
                        <a:moveTo>
                          <a:pt x="77216" y="0"/>
                        </a:moveTo>
                        <a:lnTo>
                          <a:pt x="675377" y="0"/>
                        </a:lnTo>
                        <a:cubicBezTo>
                          <a:pt x="718022" y="0"/>
                          <a:pt x="752593" y="34571"/>
                          <a:pt x="752593" y="77216"/>
                        </a:cubicBezTo>
                        <a:lnTo>
                          <a:pt x="752593" y="110932"/>
                        </a:lnTo>
                        <a:cubicBezTo>
                          <a:pt x="752593" y="131411"/>
                          <a:pt x="744457" y="151051"/>
                          <a:pt x="729977" y="165532"/>
                        </a:cubicBezTo>
                        <a:cubicBezTo>
                          <a:pt x="715496" y="180013"/>
                          <a:pt x="695856" y="188148"/>
                          <a:pt x="675377" y="188148"/>
                        </a:cubicBezTo>
                        <a:lnTo>
                          <a:pt x="77216" y="188148"/>
                        </a:lnTo>
                        <a:cubicBezTo>
                          <a:pt x="34571" y="188148"/>
                          <a:pt x="0" y="153577"/>
                          <a:pt x="0" y="110932"/>
                        </a:cubicBezTo>
                        <a:lnTo>
                          <a:pt x="0" y="77216"/>
                        </a:lnTo>
                        <a:cubicBezTo>
                          <a:pt x="0" y="34571"/>
                          <a:pt x="34571" y="0"/>
                          <a:pt x="77216" y="0"/>
                        </a:cubicBezTo>
                        <a:close/>
                      </a:path>
                    </a:pathLst>
                  </a:custGeom>
                  <a:solidFill>
                    <a:srgbClr val="FF66C4"/>
                  </a:solidFill>
                </p:spPr>
              </p:sp>
              <p:sp>
                <p:nvSpPr>
                  <p:cNvPr id="84" name="TextBox 41"/>
                  <p:cNvSpPr txBox="1"/>
                  <p:nvPr/>
                </p:nvSpPr>
                <p:spPr>
                  <a:xfrm>
                    <a:off x="0" y="-47625"/>
                    <a:ext cx="812800" cy="860425"/>
                  </a:xfrm>
                  <a:prstGeom prst="rect">
                    <a:avLst/>
                  </a:prstGeom>
                </p:spPr>
                <p:txBody>
                  <a:bodyPr lIns="37704" tIns="37704" rIns="37704" bIns="37704" rtlCol="0" anchor="ctr"/>
                  <a:lstStyle/>
                  <a:p>
                    <a:pPr algn="ctr">
                      <a:lnSpc>
                        <a:spcPts val="2659"/>
                      </a:lnSpc>
                    </a:pPr>
                    <a:endParaRPr/>
                  </a:p>
                </p:txBody>
              </p:sp>
            </p:grpSp>
            <p:sp>
              <p:nvSpPr>
                <p:cNvPr id="74" name="TextBox 42"/>
                <p:cNvSpPr txBox="1"/>
                <p:nvPr/>
              </p:nvSpPr>
              <p:spPr>
                <a:xfrm>
                  <a:off x="1818176" y="6845162"/>
                  <a:ext cx="2707298" cy="271821"/>
                </a:xfrm>
                <a:prstGeom prst="rect">
                  <a:avLst/>
                </a:prstGeom>
              </p:spPr>
              <p:txBody>
                <a:bodyPr lIns="0" tIns="0" rIns="0" bIns="0" rtlCol="0" anchor="t">
                  <a:spAutoFit/>
                </a:bodyPr>
                <a:lstStyle/>
                <a:p>
                  <a:pPr algn="ctr">
                    <a:lnSpc>
                      <a:spcPts val="2215"/>
                    </a:lnSpc>
                  </a:pPr>
                  <a:r>
                    <a:rPr lang="en-US" sz="1582">
                      <a:solidFill>
                        <a:srgbClr val="FFFFFF"/>
                      </a:solidFill>
                      <a:latin typeface="Roboto Bold"/>
                    </a:rPr>
                    <a:t>Hospital 3</a:t>
                  </a:r>
                </a:p>
              </p:txBody>
            </p:sp>
            <p:grpSp>
              <p:nvGrpSpPr>
                <p:cNvPr id="75" name="Group 43"/>
                <p:cNvGrpSpPr/>
                <p:nvPr/>
              </p:nvGrpSpPr>
              <p:grpSpPr>
                <a:xfrm rot="10800000">
                  <a:off x="1818176" y="7337343"/>
                  <a:ext cx="2707298" cy="676824"/>
                  <a:chOff x="0" y="0"/>
                  <a:chExt cx="752593" cy="188148"/>
                </a:xfrm>
              </p:grpSpPr>
              <p:sp>
                <p:nvSpPr>
                  <p:cNvPr id="81" name="Freeform 44"/>
                  <p:cNvSpPr/>
                  <p:nvPr/>
                </p:nvSpPr>
                <p:spPr>
                  <a:xfrm>
                    <a:off x="0" y="0"/>
                    <a:ext cx="752593" cy="188148"/>
                  </a:xfrm>
                  <a:custGeom>
                    <a:avLst/>
                    <a:gdLst/>
                    <a:ahLst/>
                    <a:cxnLst/>
                    <a:rect l="l" t="t" r="r" b="b"/>
                    <a:pathLst>
                      <a:path w="752593" h="188148">
                        <a:moveTo>
                          <a:pt x="77216" y="0"/>
                        </a:moveTo>
                        <a:lnTo>
                          <a:pt x="675377" y="0"/>
                        </a:lnTo>
                        <a:cubicBezTo>
                          <a:pt x="718022" y="0"/>
                          <a:pt x="752593" y="34571"/>
                          <a:pt x="752593" y="77216"/>
                        </a:cubicBezTo>
                        <a:lnTo>
                          <a:pt x="752593" y="110932"/>
                        </a:lnTo>
                        <a:cubicBezTo>
                          <a:pt x="752593" y="131411"/>
                          <a:pt x="744457" y="151051"/>
                          <a:pt x="729977" y="165532"/>
                        </a:cubicBezTo>
                        <a:cubicBezTo>
                          <a:pt x="715496" y="180013"/>
                          <a:pt x="695856" y="188148"/>
                          <a:pt x="675377" y="188148"/>
                        </a:cubicBezTo>
                        <a:lnTo>
                          <a:pt x="77216" y="188148"/>
                        </a:lnTo>
                        <a:cubicBezTo>
                          <a:pt x="34571" y="188148"/>
                          <a:pt x="0" y="153577"/>
                          <a:pt x="0" y="110932"/>
                        </a:cubicBezTo>
                        <a:lnTo>
                          <a:pt x="0" y="77216"/>
                        </a:lnTo>
                        <a:cubicBezTo>
                          <a:pt x="0" y="34571"/>
                          <a:pt x="34571" y="0"/>
                          <a:pt x="77216" y="0"/>
                        </a:cubicBezTo>
                        <a:close/>
                      </a:path>
                    </a:pathLst>
                  </a:custGeom>
                  <a:solidFill>
                    <a:srgbClr val="FF66C4"/>
                  </a:solidFill>
                </p:spPr>
              </p:sp>
              <p:sp>
                <p:nvSpPr>
                  <p:cNvPr id="82" name="TextBox 45"/>
                  <p:cNvSpPr txBox="1"/>
                  <p:nvPr/>
                </p:nvSpPr>
                <p:spPr>
                  <a:xfrm>
                    <a:off x="0" y="-47625"/>
                    <a:ext cx="812800" cy="860425"/>
                  </a:xfrm>
                  <a:prstGeom prst="rect">
                    <a:avLst/>
                  </a:prstGeom>
                </p:spPr>
                <p:txBody>
                  <a:bodyPr lIns="37704" tIns="37704" rIns="37704" bIns="37704" rtlCol="0" anchor="ctr"/>
                  <a:lstStyle/>
                  <a:p>
                    <a:pPr algn="ctr">
                      <a:lnSpc>
                        <a:spcPts val="2659"/>
                      </a:lnSpc>
                    </a:pPr>
                    <a:endParaRPr/>
                  </a:p>
                </p:txBody>
              </p:sp>
            </p:grpSp>
            <p:sp>
              <p:nvSpPr>
                <p:cNvPr id="76" name="TextBox 46"/>
                <p:cNvSpPr txBox="1"/>
                <p:nvPr/>
              </p:nvSpPr>
              <p:spPr>
                <a:xfrm>
                  <a:off x="1818176" y="7521986"/>
                  <a:ext cx="2707298" cy="271821"/>
                </a:xfrm>
                <a:prstGeom prst="rect">
                  <a:avLst/>
                </a:prstGeom>
              </p:spPr>
              <p:txBody>
                <a:bodyPr lIns="0" tIns="0" rIns="0" bIns="0" rtlCol="0" anchor="t">
                  <a:spAutoFit/>
                </a:bodyPr>
                <a:lstStyle/>
                <a:p>
                  <a:pPr algn="ctr">
                    <a:lnSpc>
                      <a:spcPts val="2215"/>
                    </a:lnSpc>
                  </a:pPr>
                  <a:r>
                    <a:rPr lang="en-US" sz="1582">
                      <a:solidFill>
                        <a:srgbClr val="FFFFFF"/>
                      </a:solidFill>
                      <a:latin typeface="Roboto Bold"/>
                    </a:rPr>
                    <a:t>Hospital 4</a:t>
                  </a:r>
                </a:p>
              </p:txBody>
            </p:sp>
            <p:grpSp>
              <p:nvGrpSpPr>
                <p:cNvPr id="77" name="Group 47"/>
                <p:cNvGrpSpPr/>
                <p:nvPr/>
              </p:nvGrpSpPr>
              <p:grpSpPr>
                <a:xfrm rot="10800000">
                  <a:off x="1818176" y="5306870"/>
                  <a:ext cx="2707298" cy="676824"/>
                  <a:chOff x="0" y="0"/>
                  <a:chExt cx="752593" cy="188148"/>
                </a:xfrm>
              </p:grpSpPr>
              <p:sp>
                <p:nvSpPr>
                  <p:cNvPr id="79" name="Freeform 48"/>
                  <p:cNvSpPr/>
                  <p:nvPr/>
                </p:nvSpPr>
                <p:spPr>
                  <a:xfrm>
                    <a:off x="0" y="0"/>
                    <a:ext cx="752593" cy="188148"/>
                  </a:xfrm>
                  <a:custGeom>
                    <a:avLst/>
                    <a:gdLst/>
                    <a:ahLst/>
                    <a:cxnLst/>
                    <a:rect l="l" t="t" r="r" b="b"/>
                    <a:pathLst>
                      <a:path w="752593" h="188148">
                        <a:moveTo>
                          <a:pt x="77216" y="0"/>
                        </a:moveTo>
                        <a:lnTo>
                          <a:pt x="675377" y="0"/>
                        </a:lnTo>
                        <a:cubicBezTo>
                          <a:pt x="718022" y="0"/>
                          <a:pt x="752593" y="34571"/>
                          <a:pt x="752593" y="77216"/>
                        </a:cubicBezTo>
                        <a:lnTo>
                          <a:pt x="752593" y="110932"/>
                        </a:lnTo>
                        <a:cubicBezTo>
                          <a:pt x="752593" y="131411"/>
                          <a:pt x="744457" y="151051"/>
                          <a:pt x="729977" y="165532"/>
                        </a:cubicBezTo>
                        <a:cubicBezTo>
                          <a:pt x="715496" y="180013"/>
                          <a:pt x="695856" y="188148"/>
                          <a:pt x="675377" y="188148"/>
                        </a:cubicBezTo>
                        <a:lnTo>
                          <a:pt x="77216" y="188148"/>
                        </a:lnTo>
                        <a:cubicBezTo>
                          <a:pt x="34571" y="188148"/>
                          <a:pt x="0" y="153577"/>
                          <a:pt x="0" y="110932"/>
                        </a:cubicBezTo>
                        <a:lnTo>
                          <a:pt x="0" y="77216"/>
                        </a:lnTo>
                        <a:cubicBezTo>
                          <a:pt x="0" y="34571"/>
                          <a:pt x="34571" y="0"/>
                          <a:pt x="77216" y="0"/>
                        </a:cubicBezTo>
                        <a:close/>
                      </a:path>
                    </a:pathLst>
                  </a:custGeom>
                  <a:solidFill>
                    <a:srgbClr val="FF66C4"/>
                  </a:solidFill>
                </p:spPr>
              </p:sp>
              <p:sp>
                <p:nvSpPr>
                  <p:cNvPr id="80" name="TextBox 49"/>
                  <p:cNvSpPr txBox="1"/>
                  <p:nvPr/>
                </p:nvSpPr>
                <p:spPr>
                  <a:xfrm>
                    <a:off x="0" y="-47625"/>
                    <a:ext cx="812800" cy="860425"/>
                  </a:xfrm>
                  <a:prstGeom prst="rect">
                    <a:avLst/>
                  </a:prstGeom>
                </p:spPr>
                <p:txBody>
                  <a:bodyPr lIns="37704" tIns="37704" rIns="37704" bIns="37704" rtlCol="0" anchor="ctr"/>
                  <a:lstStyle/>
                  <a:p>
                    <a:pPr algn="ctr">
                      <a:lnSpc>
                        <a:spcPts val="2659"/>
                      </a:lnSpc>
                    </a:pPr>
                    <a:endParaRPr/>
                  </a:p>
                </p:txBody>
              </p:sp>
            </p:grpSp>
            <p:sp>
              <p:nvSpPr>
                <p:cNvPr id="78" name="TextBox 50"/>
                <p:cNvSpPr txBox="1"/>
                <p:nvPr/>
              </p:nvSpPr>
              <p:spPr>
                <a:xfrm>
                  <a:off x="1818176" y="5491513"/>
                  <a:ext cx="2707298" cy="271821"/>
                </a:xfrm>
                <a:prstGeom prst="rect">
                  <a:avLst/>
                </a:prstGeom>
              </p:spPr>
              <p:txBody>
                <a:bodyPr lIns="0" tIns="0" rIns="0" bIns="0" rtlCol="0" anchor="t">
                  <a:spAutoFit/>
                </a:bodyPr>
                <a:lstStyle/>
                <a:p>
                  <a:pPr algn="ctr">
                    <a:lnSpc>
                      <a:spcPts val="2215"/>
                    </a:lnSpc>
                  </a:pPr>
                  <a:r>
                    <a:rPr lang="en-US" sz="1582" dirty="0">
                      <a:solidFill>
                        <a:srgbClr val="FFFFFF"/>
                      </a:solidFill>
                      <a:latin typeface="Roboto Bold"/>
                    </a:rPr>
                    <a:t>Hospital 1</a:t>
                  </a:r>
                </a:p>
              </p:txBody>
            </p:sp>
          </p:grpSp>
        </p:grpSp>
        <p:sp>
          <p:nvSpPr>
            <p:cNvPr id="87" name="TextBox 53"/>
            <p:cNvSpPr txBox="1"/>
            <p:nvPr/>
          </p:nvSpPr>
          <p:spPr>
            <a:xfrm>
              <a:off x="1504950" y="8441694"/>
              <a:ext cx="3333750" cy="531495"/>
            </a:xfrm>
            <a:prstGeom prst="rect">
              <a:avLst/>
            </a:prstGeom>
          </p:spPr>
          <p:txBody>
            <a:bodyPr lIns="0" tIns="0" rIns="0" bIns="0" rtlCol="0" anchor="t">
              <a:spAutoFit/>
            </a:bodyPr>
            <a:lstStyle/>
            <a:p>
              <a:pPr algn="ctr">
                <a:lnSpc>
                  <a:spcPts val="4200"/>
                </a:lnSpc>
              </a:pPr>
              <a:r>
                <a:rPr lang="en-US" sz="2800" dirty="0">
                  <a:solidFill>
                    <a:srgbClr val="14110F"/>
                  </a:solidFill>
                  <a:latin typeface="Roboto"/>
                </a:rPr>
                <a:t>Unified approach</a:t>
              </a:r>
            </a:p>
          </p:txBody>
        </p:sp>
      </p:grpSp>
      <p:sp>
        <p:nvSpPr>
          <p:cNvPr id="89" name="Retângulo de cantos arredondados 88"/>
          <p:cNvSpPr/>
          <p:nvPr/>
        </p:nvSpPr>
        <p:spPr>
          <a:xfrm>
            <a:off x="5633346" y="2473323"/>
            <a:ext cx="3426999" cy="1075382"/>
          </a:xfrm>
          <a:prstGeom prst="roundRect">
            <a:avLst/>
          </a:prstGeom>
          <a:solidFill>
            <a:srgbClr val="527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199"/>
              </a:lnSpc>
            </a:pPr>
            <a:r>
              <a:rPr lang="en-US" sz="3000" dirty="0" smtClean="0">
                <a:solidFill>
                  <a:srgbClr val="FFFFFF"/>
                </a:solidFill>
                <a:latin typeface="Roboto Bold"/>
              </a:rPr>
              <a:t>Time series</a:t>
            </a:r>
            <a:endParaRPr lang="en-US" sz="3000" dirty="0">
              <a:solidFill>
                <a:srgbClr val="FFFFFF"/>
              </a:solidFill>
              <a:latin typeface="Roboto Bold"/>
            </a:endParaRPr>
          </a:p>
        </p:txBody>
      </p:sp>
      <p:sp>
        <p:nvSpPr>
          <p:cNvPr id="90" name="Retângulo de cantos arredondados 89"/>
          <p:cNvSpPr/>
          <p:nvPr/>
        </p:nvSpPr>
        <p:spPr>
          <a:xfrm>
            <a:off x="5633346" y="4821126"/>
            <a:ext cx="3426999" cy="1075382"/>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199"/>
              </a:lnSpc>
            </a:pPr>
            <a:r>
              <a:rPr lang="en-US" sz="3000" dirty="0" smtClean="0">
                <a:solidFill>
                  <a:srgbClr val="FFFFFF"/>
                </a:solidFill>
                <a:latin typeface="Roboto Bold"/>
              </a:rPr>
              <a:t>Causal method</a:t>
            </a:r>
            <a:endParaRPr lang="en-US" sz="3000" dirty="0">
              <a:solidFill>
                <a:srgbClr val="FFFFFF"/>
              </a:solidFill>
              <a:latin typeface="Roboto Bold"/>
            </a:endParaRPr>
          </a:p>
        </p:txBody>
      </p:sp>
      <p:cxnSp>
        <p:nvCxnSpPr>
          <p:cNvPr id="91" name="Conector angulado 90"/>
          <p:cNvCxnSpPr>
            <a:stCxn id="69" idx="3"/>
            <a:endCxn id="89" idx="1"/>
          </p:cNvCxnSpPr>
          <p:nvPr/>
        </p:nvCxnSpPr>
        <p:spPr>
          <a:xfrm flipV="1">
            <a:off x="4829223" y="3011014"/>
            <a:ext cx="804123" cy="1214514"/>
          </a:xfrm>
          <a:prstGeom prst="bentConnector3">
            <a:avLst>
              <a:gd name="adj1" fmla="val 50000"/>
            </a:avLst>
          </a:prstGeom>
          <a:ln w="38100">
            <a:tailEnd type="triangle"/>
          </a:ln>
        </p:spPr>
        <p:style>
          <a:lnRef idx="1">
            <a:schemeClr val="dk1"/>
          </a:lnRef>
          <a:fillRef idx="0">
            <a:schemeClr val="dk1"/>
          </a:fillRef>
          <a:effectRef idx="0">
            <a:schemeClr val="dk1"/>
          </a:effectRef>
          <a:fontRef idx="minor">
            <a:schemeClr val="tx1"/>
          </a:fontRef>
        </p:style>
      </p:cxnSp>
      <p:cxnSp>
        <p:nvCxnSpPr>
          <p:cNvPr id="94" name="Conector angulado 93"/>
          <p:cNvCxnSpPr>
            <a:stCxn id="69" idx="3"/>
            <a:endCxn id="90" idx="1"/>
          </p:cNvCxnSpPr>
          <p:nvPr/>
        </p:nvCxnSpPr>
        <p:spPr>
          <a:xfrm>
            <a:off x="4829223" y="4225528"/>
            <a:ext cx="804123" cy="1133289"/>
          </a:xfrm>
          <a:prstGeom prst="bentConnector3">
            <a:avLst>
              <a:gd name="adj1" fmla="val 50000"/>
            </a:avLst>
          </a:prstGeom>
          <a:ln w="38100">
            <a:tailEnd type="triangle"/>
          </a:ln>
        </p:spPr>
        <p:style>
          <a:lnRef idx="1">
            <a:schemeClr val="dk1"/>
          </a:lnRef>
          <a:fillRef idx="0">
            <a:schemeClr val="dk1"/>
          </a:fillRef>
          <a:effectRef idx="0">
            <a:schemeClr val="dk1"/>
          </a:effectRef>
          <a:fontRef idx="minor">
            <a:schemeClr val="tx1"/>
          </a:fontRef>
        </p:style>
      </p:cxnSp>
      <p:grpSp>
        <p:nvGrpSpPr>
          <p:cNvPr id="97" name="Group 5"/>
          <p:cNvGrpSpPr/>
          <p:nvPr/>
        </p:nvGrpSpPr>
        <p:grpSpPr>
          <a:xfrm>
            <a:off x="0" y="9258300"/>
            <a:ext cx="9134475" cy="1028700"/>
            <a:chOff x="0" y="0"/>
            <a:chExt cx="12179300" cy="1371600"/>
          </a:xfrm>
        </p:grpSpPr>
        <p:sp>
          <p:nvSpPr>
            <p:cNvPr id="98" name="AutoShape 6"/>
            <p:cNvSpPr/>
            <p:nvPr/>
          </p:nvSpPr>
          <p:spPr>
            <a:xfrm>
              <a:off x="1625600" y="0"/>
              <a:ext cx="10553700" cy="1371600"/>
            </a:xfrm>
            <a:prstGeom prst="rect">
              <a:avLst/>
            </a:prstGeom>
            <a:solidFill>
              <a:srgbClr val="A3A7A7"/>
            </a:solidFill>
          </p:spPr>
        </p:sp>
        <p:sp>
          <p:nvSpPr>
            <p:cNvPr id="99" name="Freeform 8"/>
            <p:cNvSpPr/>
            <p:nvPr/>
          </p:nvSpPr>
          <p:spPr>
            <a:xfrm>
              <a:off x="0" y="0"/>
              <a:ext cx="1625600" cy="1371600"/>
            </a:xfrm>
            <a:custGeom>
              <a:avLst/>
              <a:gdLst/>
              <a:ahLst/>
              <a:cxnLst/>
              <a:rect l="l" t="t" r="r" b="b"/>
              <a:pathLst>
                <a:path w="316130" h="266735">
                  <a:moveTo>
                    <a:pt x="0" y="0"/>
                  </a:moveTo>
                  <a:lnTo>
                    <a:pt x="316130" y="0"/>
                  </a:lnTo>
                  <a:lnTo>
                    <a:pt x="316130" y="266735"/>
                  </a:lnTo>
                  <a:lnTo>
                    <a:pt x="0" y="266735"/>
                  </a:lnTo>
                  <a:close/>
                </a:path>
              </a:pathLst>
            </a:custGeom>
            <a:solidFill>
              <a:srgbClr val="000000"/>
            </a:solidFill>
          </p:spPr>
          <p:txBody>
            <a:bodyPr/>
            <a:lstStyle/>
            <a:p>
              <a:pPr algn="ctr"/>
              <a:r>
                <a:rPr lang="fr-FR" sz="5400" dirty="0" smtClean="0">
                  <a:ln>
                    <a:solidFill>
                      <a:schemeClr val="bg1"/>
                    </a:solidFill>
                  </a:ln>
                  <a:solidFill>
                    <a:schemeClr val="bg1"/>
                  </a:solidFill>
                </a:rPr>
                <a:t>8</a:t>
              </a:r>
              <a:endParaRPr lang="fr-FR" dirty="0">
                <a:ln>
                  <a:solidFill>
                    <a:schemeClr val="bg1"/>
                  </a:solidFill>
                </a:ln>
                <a:solidFill>
                  <a:schemeClr val="bg1"/>
                </a:solidFill>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P spid="67" grpId="0"/>
      <p:bldP spid="89" grpId="0" animBg="1"/>
      <p:bldP spid="9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04950" y="6236710"/>
            <a:ext cx="7429500" cy="2047875"/>
          </a:xfrm>
          <a:custGeom>
            <a:avLst/>
            <a:gdLst/>
            <a:ahLst/>
            <a:cxnLst/>
            <a:rect l="l" t="t" r="r" b="b"/>
            <a:pathLst>
              <a:path w="7429500" h="2047875">
                <a:moveTo>
                  <a:pt x="0" y="0"/>
                </a:moveTo>
                <a:lnTo>
                  <a:pt x="7429500" y="0"/>
                </a:lnTo>
                <a:lnTo>
                  <a:pt x="7429500" y="2047875"/>
                </a:lnTo>
                <a:lnTo>
                  <a:pt x="0" y="2047875"/>
                </a:lnTo>
                <a:lnTo>
                  <a:pt x="0" y="0"/>
                </a:lnTo>
                <a:close/>
              </a:path>
            </a:pathLst>
          </a:custGeom>
          <a:blipFill>
            <a:blip r:embed="rId3"/>
            <a:stretch>
              <a:fillRect t="-1167" b="-1600"/>
            </a:stretch>
          </a:blipFill>
        </p:spPr>
      </p:sp>
      <p:sp>
        <p:nvSpPr>
          <p:cNvPr id="3" name="Freeform 3"/>
          <p:cNvSpPr/>
          <p:nvPr/>
        </p:nvSpPr>
        <p:spPr>
          <a:xfrm>
            <a:off x="9286875" y="2786062"/>
            <a:ext cx="7429500" cy="2047875"/>
          </a:xfrm>
          <a:custGeom>
            <a:avLst/>
            <a:gdLst/>
            <a:ahLst/>
            <a:cxnLst/>
            <a:rect l="l" t="t" r="r" b="b"/>
            <a:pathLst>
              <a:path w="7429500" h="2047875">
                <a:moveTo>
                  <a:pt x="0" y="0"/>
                </a:moveTo>
                <a:lnTo>
                  <a:pt x="7429500" y="0"/>
                </a:lnTo>
                <a:lnTo>
                  <a:pt x="7429500" y="2047876"/>
                </a:lnTo>
                <a:lnTo>
                  <a:pt x="0" y="2047876"/>
                </a:lnTo>
                <a:lnTo>
                  <a:pt x="0" y="0"/>
                </a:lnTo>
                <a:close/>
              </a:path>
            </a:pathLst>
          </a:custGeom>
          <a:blipFill>
            <a:blip r:embed="rId4"/>
            <a:stretch>
              <a:fillRect b="-2768"/>
            </a:stretch>
          </a:blipFill>
        </p:spPr>
      </p:sp>
      <p:sp>
        <p:nvSpPr>
          <p:cNvPr id="4" name="Freeform 4"/>
          <p:cNvSpPr/>
          <p:nvPr/>
        </p:nvSpPr>
        <p:spPr>
          <a:xfrm>
            <a:off x="9286875" y="6236710"/>
            <a:ext cx="7429500" cy="2047875"/>
          </a:xfrm>
          <a:custGeom>
            <a:avLst/>
            <a:gdLst/>
            <a:ahLst/>
            <a:cxnLst/>
            <a:rect l="l" t="t" r="r" b="b"/>
            <a:pathLst>
              <a:path w="7429500" h="2047875">
                <a:moveTo>
                  <a:pt x="0" y="0"/>
                </a:moveTo>
                <a:lnTo>
                  <a:pt x="7429500" y="0"/>
                </a:lnTo>
                <a:lnTo>
                  <a:pt x="7429500" y="2047875"/>
                </a:lnTo>
                <a:lnTo>
                  <a:pt x="0" y="2047875"/>
                </a:lnTo>
                <a:lnTo>
                  <a:pt x="0" y="0"/>
                </a:lnTo>
                <a:close/>
              </a:path>
            </a:pathLst>
          </a:custGeom>
          <a:blipFill>
            <a:blip r:embed="rId5"/>
            <a:stretch>
              <a:fillRect b="-2768"/>
            </a:stretch>
          </a:blipFill>
        </p:spPr>
      </p:sp>
      <p:sp>
        <p:nvSpPr>
          <p:cNvPr id="5" name="TextBox 5"/>
          <p:cNvSpPr txBox="1"/>
          <p:nvPr/>
        </p:nvSpPr>
        <p:spPr>
          <a:xfrm>
            <a:off x="3790950" y="5837930"/>
            <a:ext cx="2857500" cy="398780"/>
          </a:xfrm>
          <a:prstGeom prst="rect">
            <a:avLst/>
          </a:prstGeom>
        </p:spPr>
        <p:txBody>
          <a:bodyPr lIns="0" tIns="0" rIns="0" bIns="0" rtlCol="0" anchor="t">
            <a:spAutoFit/>
          </a:bodyPr>
          <a:lstStyle/>
          <a:p>
            <a:pPr algn="ctr">
              <a:lnSpc>
                <a:spcPts val="3220"/>
              </a:lnSpc>
            </a:pPr>
            <a:r>
              <a:rPr lang="en-US" sz="2300" dirty="0">
                <a:solidFill>
                  <a:srgbClr val="000000"/>
                </a:solidFill>
                <a:latin typeface="Roboto Bold"/>
              </a:rPr>
              <a:t>k-means clustering</a:t>
            </a:r>
          </a:p>
        </p:txBody>
      </p:sp>
      <p:sp>
        <p:nvSpPr>
          <p:cNvPr id="6" name="TextBox 6"/>
          <p:cNvSpPr txBox="1"/>
          <p:nvPr/>
        </p:nvSpPr>
        <p:spPr>
          <a:xfrm>
            <a:off x="11572875" y="2324100"/>
            <a:ext cx="2857500" cy="398780"/>
          </a:xfrm>
          <a:prstGeom prst="rect">
            <a:avLst/>
          </a:prstGeom>
        </p:spPr>
        <p:txBody>
          <a:bodyPr lIns="0" tIns="0" rIns="0" bIns="0" rtlCol="0" anchor="t">
            <a:spAutoFit/>
          </a:bodyPr>
          <a:lstStyle/>
          <a:p>
            <a:pPr algn="ctr">
              <a:lnSpc>
                <a:spcPts val="3220"/>
              </a:lnSpc>
            </a:pPr>
            <a:r>
              <a:rPr lang="en-US" sz="2300" dirty="0">
                <a:solidFill>
                  <a:srgbClr val="000000"/>
                </a:solidFill>
                <a:latin typeface="Roboto Bold"/>
              </a:rPr>
              <a:t>mini-batch k-means</a:t>
            </a:r>
          </a:p>
        </p:txBody>
      </p:sp>
      <p:sp>
        <p:nvSpPr>
          <p:cNvPr id="7" name="TextBox 7"/>
          <p:cNvSpPr txBox="1"/>
          <p:nvPr/>
        </p:nvSpPr>
        <p:spPr>
          <a:xfrm>
            <a:off x="11205382" y="5837930"/>
            <a:ext cx="3592487" cy="398780"/>
          </a:xfrm>
          <a:prstGeom prst="rect">
            <a:avLst/>
          </a:prstGeom>
        </p:spPr>
        <p:txBody>
          <a:bodyPr lIns="0" tIns="0" rIns="0" bIns="0" rtlCol="0" anchor="t">
            <a:spAutoFit/>
          </a:bodyPr>
          <a:lstStyle/>
          <a:p>
            <a:pPr algn="ctr">
              <a:lnSpc>
                <a:spcPts val="3220"/>
              </a:lnSpc>
            </a:pPr>
            <a:r>
              <a:rPr lang="en-US" sz="2300" dirty="0">
                <a:solidFill>
                  <a:srgbClr val="000000"/>
                </a:solidFill>
                <a:latin typeface="Roboto Bold"/>
              </a:rPr>
              <a:t>agglomerative clustering</a:t>
            </a:r>
          </a:p>
        </p:txBody>
      </p:sp>
      <p:grpSp>
        <p:nvGrpSpPr>
          <p:cNvPr id="8" name="Group 8"/>
          <p:cNvGrpSpPr/>
          <p:nvPr/>
        </p:nvGrpSpPr>
        <p:grpSpPr>
          <a:xfrm>
            <a:off x="11620500" y="9296400"/>
            <a:ext cx="4161604" cy="952500"/>
            <a:chOff x="0" y="0"/>
            <a:chExt cx="5548806" cy="1270000"/>
          </a:xfrm>
        </p:grpSpPr>
        <p:sp>
          <p:nvSpPr>
            <p:cNvPr id="9" name="Freeform 9"/>
            <p:cNvSpPr/>
            <p:nvPr/>
          </p:nvSpPr>
          <p:spPr>
            <a:xfrm>
              <a:off x="0" y="0"/>
              <a:ext cx="3092174" cy="1270000"/>
            </a:xfrm>
            <a:custGeom>
              <a:avLst/>
              <a:gdLst/>
              <a:ahLst/>
              <a:cxnLst/>
              <a:rect l="l" t="t" r="r" b="b"/>
              <a:pathLst>
                <a:path w="3092174" h="1270000">
                  <a:moveTo>
                    <a:pt x="0" y="0"/>
                  </a:moveTo>
                  <a:lnTo>
                    <a:pt x="3092174" y="0"/>
                  </a:lnTo>
                  <a:lnTo>
                    <a:pt x="3092174" y="1270000"/>
                  </a:lnTo>
                  <a:lnTo>
                    <a:pt x="0" y="1270000"/>
                  </a:lnTo>
                  <a:lnTo>
                    <a:pt x="0" y="0"/>
                  </a:lnTo>
                  <a:close/>
                </a:path>
              </a:pathLst>
            </a:custGeom>
            <a:blipFill>
              <a:blip r:embed="rId6"/>
              <a:stretch>
                <a:fillRect/>
              </a:stretch>
            </a:blipFill>
          </p:spPr>
        </p:sp>
        <p:sp>
          <p:nvSpPr>
            <p:cNvPr id="10" name="Freeform 10"/>
            <p:cNvSpPr/>
            <p:nvPr/>
          </p:nvSpPr>
          <p:spPr>
            <a:xfrm>
              <a:off x="3650337" y="0"/>
              <a:ext cx="1898469" cy="1270000"/>
            </a:xfrm>
            <a:custGeom>
              <a:avLst/>
              <a:gdLst/>
              <a:ahLst/>
              <a:cxnLst/>
              <a:rect l="l" t="t" r="r" b="b"/>
              <a:pathLst>
                <a:path w="1898469" h="1270000">
                  <a:moveTo>
                    <a:pt x="0" y="0"/>
                  </a:moveTo>
                  <a:lnTo>
                    <a:pt x="1898469" y="0"/>
                  </a:lnTo>
                  <a:lnTo>
                    <a:pt x="1898469" y="1270000"/>
                  </a:lnTo>
                  <a:lnTo>
                    <a:pt x="0" y="1270000"/>
                  </a:lnTo>
                  <a:lnTo>
                    <a:pt x="0" y="0"/>
                  </a:lnTo>
                  <a:close/>
                </a:path>
              </a:pathLst>
            </a:custGeom>
            <a:blipFill>
              <a:blip r:embed="rId7"/>
              <a:stretch>
                <a:fillRect/>
              </a:stretch>
            </a:blipFill>
          </p:spPr>
        </p:sp>
      </p:grpSp>
      <p:grpSp>
        <p:nvGrpSpPr>
          <p:cNvPr id="15" name="Group 15"/>
          <p:cNvGrpSpPr/>
          <p:nvPr/>
        </p:nvGrpSpPr>
        <p:grpSpPr>
          <a:xfrm>
            <a:off x="1028700" y="167276"/>
            <a:ext cx="10705819" cy="642349"/>
            <a:chOff x="0" y="0"/>
            <a:chExt cx="14274425" cy="856465"/>
          </a:xfrm>
        </p:grpSpPr>
        <p:grpSp>
          <p:nvGrpSpPr>
            <p:cNvPr id="16" name="Group 16"/>
            <p:cNvGrpSpPr/>
            <p:nvPr/>
          </p:nvGrpSpPr>
          <p:grpSpPr>
            <a:xfrm rot="5400000">
              <a:off x="3854095" y="-999210"/>
              <a:ext cx="856465" cy="2854885"/>
              <a:chOff x="0" y="0"/>
              <a:chExt cx="376296" cy="1254321"/>
            </a:xfrm>
          </p:grpSpPr>
          <p:sp>
            <p:nvSpPr>
              <p:cNvPr id="17" name="Freeform 17"/>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DC6A1C">
                  <a:alpha val="24706"/>
                </a:srgbClr>
              </a:solidFill>
            </p:spPr>
          </p:sp>
          <p:sp>
            <p:nvSpPr>
              <p:cNvPr id="18" name="TextBox 18"/>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19" name="TextBox 19"/>
            <p:cNvSpPr txBox="1"/>
            <p:nvPr/>
          </p:nvSpPr>
          <p:spPr>
            <a:xfrm>
              <a:off x="2869159" y="265478"/>
              <a:ext cx="2826336"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2: Data treatment</a:t>
              </a:r>
            </a:p>
          </p:txBody>
        </p:sp>
        <p:grpSp>
          <p:nvGrpSpPr>
            <p:cNvPr id="20" name="Group 20"/>
            <p:cNvGrpSpPr/>
            <p:nvPr/>
          </p:nvGrpSpPr>
          <p:grpSpPr>
            <a:xfrm rot="5400000">
              <a:off x="6708980" y="-999210"/>
              <a:ext cx="856465" cy="2854885"/>
              <a:chOff x="0" y="0"/>
              <a:chExt cx="376296" cy="1254321"/>
            </a:xfrm>
          </p:grpSpPr>
          <p:sp>
            <p:nvSpPr>
              <p:cNvPr id="21" name="Freeform 21"/>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94177E">
                  <a:alpha val="24706"/>
                </a:srgbClr>
              </a:solidFill>
            </p:spPr>
          </p:sp>
          <p:sp>
            <p:nvSpPr>
              <p:cNvPr id="22" name="TextBox 22"/>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23" name="TextBox 23"/>
            <p:cNvSpPr txBox="1"/>
            <p:nvPr/>
          </p:nvSpPr>
          <p:spPr>
            <a:xfrm>
              <a:off x="5724044" y="108459"/>
              <a:ext cx="2826336" cy="610972"/>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3: Feature manipulation and comprehension</a:t>
              </a:r>
            </a:p>
          </p:txBody>
        </p:sp>
        <p:grpSp>
          <p:nvGrpSpPr>
            <p:cNvPr id="24" name="Group 24"/>
            <p:cNvGrpSpPr/>
            <p:nvPr/>
          </p:nvGrpSpPr>
          <p:grpSpPr>
            <a:xfrm rot="5400000">
              <a:off x="9563865" y="-999210"/>
              <a:ext cx="856465" cy="2854885"/>
              <a:chOff x="0" y="0"/>
              <a:chExt cx="376296" cy="1254321"/>
            </a:xfrm>
          </p:grpSpPr>
          <p:sp>
            <p:nvSpPr>
              <p:cNvPr id="25" name="Freeform 25"/>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A3A7A7"/>
              </a:solidFill>
            </p:spPr>
          </p:sp>
          <p:sp>
            <p:nvSpPr>
              <p:cNvPr id="26" name="TextBox 26"/>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27" name="TextBox 27"/>
            <p:cNvSpPr txBox="1"/>
            <p:nvPr/>
          </p:nvSpPr>
          <p:spPr>
            <a:xfrm>
              <a:off x="8593204" y="265478"/>
              <a:ext cx="2797787"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4: Clustering</a:t>
              </a:r>
            </a:p>
          </p:txBody>
        </p:sp>
        <p:grpSp>
          <p:nvGrpSpPr>
            <p:cNvPr id="28" name="Group 28"/>
            <p:cNvGrpSpPr/>
            <p:nvPr/>
          </p:nvGrpSpPr>
          <p:grpSpPr>
            <a:xfrm rot="5400000">
              <a:off x="12418750" y="-999210"/>
              <a:ext cx="856465" cy="2854885"/>
              <a:chOff x="0" y="0"/>
              <a:chExt cx="376296" cy="1254321"/>
            </a:xfrm>
          </p:grpSpPr>
          <p:sp>
            <p:nvSpPr>
              <p:cNvPr id="29" name="Freeform 29"/>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8FC3F4">
                  <a:alpha val="24706"/>
                </a:srgbClr>
              </a:solidFill>
            </p:spPr>
          </p:sp>
          <p:sp>
            <p:nvSpPr>
              <p:cNvPr id="30" name="TextBox 30"/>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31" name="TextBox 31"/>
            <p:cNvSpPr txBox="1"/>
            <p:nvPr/>
          </p:nvSpPr>
          <p:spPr>
            <a:xfrm>
              <a:off x="11448089" y="265478"/>
              <a:ext cx="2797787"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5: Forecasting</a:t>
              </a:r>
            </a:p>
          </p:txBody>
        </p:sp>
        <p:grpSp>
          <p:nvGrpSpPr>
            <p:cNvPr id="32" name="Group 32"/>
            <p:cNvGrpSpPr/>
            <p:nvPr/>
          </p:nvGrpSpPr>
          <p:grpSpPr>
            <a:xfrm rot="5400000">
              <a:off x="999210" y="-999210"/>
              <a:ext cx="856465" cy="2854885"/>
              <a:chOff x="0" y="0"/>
              <a:chExt cx="501728" cy="1672428"/>
            </a:xfrm>
          </p:grpSpPr>
          <p:sp>
            <p:nvSpPr>
              <p:cNvPr id="33" name="Freeform 33"/>
              <p:cNvSpPr/>
              <p:nvPr/>
            </p:nvSpPr>
            <p:spPr>
              <a:xfrm>
                <a:off x="0" y="0"/>
                <a:ext cx="501728" cy="1672428"/>
              </a:xfrm>
              <a:custGeom>
                <a:avLst/>
                <a:gdLst/>
                <a:ahLst/>
                <a:cxnLst/>
                <a:rect l="l" t="t" r="r" b="b"/>
                <a:pathLst>
                  <a:path w="501728" h="1672428">
                    <a:moveTo>
                      <a:pt x="205909" y="0"/>
                    </a:moveTo>
                    <a:lnTo>
                      <a:pt x="295819" y="0"/>
                    </a:lnTo>
                    <a:cubicBezTo>
                      <a:pt x="350430" y="0"/>
                      <a:pt x="402803" y="21694"/>
                      <a:pt x="441419" y="60309"/>
                    </a:cubicBezTo>
                    <a:cubicBezTo>
                      <a:pt x="480034" y="98925"/>
                      <a:pt x="501728" y="151299"/>
                      <a:pt x="501728" y="205909"/>
                    </a:cubicBezTo>
                    <a:lnTo>
                      <a:pt x="501728" y="1466519"/>
                    </a:lnTo>
                    <a:cubicBezTo>
                      <a:pt x="501728" y="1521129"/>
                      <a:pt x="480034" y="1573503"/>
                      <a:pt x="441419" y="1612119"/>
                    </a:cubicBezTo>
                    <a:cubicBezTo>
                      <a:pt x="402803" y="1650734"/>
                      <a:pt x="350430" y="1672428"/>
                      <a:pt x="295819" y="1672428"/>
                    </a:cubicBezTo>
                    <a:lnTo>
                      <a:pt x="205909" y="1672428"/>
                    </a:lnTo>
                    <a:cubicBezTo>
                      <a:pt x="151299" y="1672428"/>
                      <a:pt x="98925" y="1650734"/>
                      <a:pt x="60309" y="1612119"/>
                    </a:cubicBezTo>
                    <a:cubicBezTo>
                      <a:pt x="21694" y="1573503"/>
                      <a:pt x="0" y="1521129"/>
                      <a:pt x="0" y="1466519"/>
                    </a:cubicBezTo>
                    <a:lnTo>
                      <a:pt x="0" y="205909"/>
                    </a:lnTo>
                    <a:cubicBezTo>
                      <a:pt x="0" y="151299"/>
                      <a:pt x="21694" y="98925"/>
                      <a:pt x="60309" y="60309"/>
                    </a:cubicBezTo>
                    <a:cubicBezTo>
                      <a:pt x="98925" y="21694"/>
                      <a:pt x="151299" y="0"/>
                      <a:pt x="205909" y="0"/>
                    </a:cubicBezTo>
                    <a:close/>
                  </a:path>
                </a:pathLst>
              </a:custGeom>
              <a:solidFill>
                <a:srgbClr val="99C01A">
                  <a:alpha val="24706"/>
                </a:srgbClr>
              </a:solidFill>
            </p:spPr>
          </p:sp>
          <p:sp>
            <p:nvSpPr>
              <p:cNvPr id="34" name="TextBox 34"/>
              <p:cNvSpPr txBox="1"/>
              <p:nvPr/>
            </p:nvSpPr>
            <p:spPr>
              <a:xfrm>
                <a:off x="0" y="-47625"/>
                <a:ext cx="812800" cy="860425"/>
              </a:xfrm>
              <a:prstGeom prst="rect">
                <a:avLst/>
              </a:prstGeom>
            </p:spPr>
            <p:txBody>
              <a:bodyPr lIns="38100" tIns="38100" rIns="38100" bIns="38100" rtlCol="0" anchor="ctr"/>
              <a:lstStyle/>
              <a:p>
                <a:pPr algn="ctr">
                  <a:lnSpc>
                    <a:spcPts val="2660"/>
                  </a:lnSpc>
                </a:pPr>
                <a:endParaRPr/>
              </a:p>
            </p:txBody>
          </p:sp>
        </p:grpSp>
        <p:sp>
          <p:nvSpPr>
            <p:cNvPr id="35" name="TextBox 35"/>
            <p:cNvSpPr txBox="1"/>
            <p:nvPr/>
          </p:nvSpPr>
          <p:spPr>
            <a:xfrm>
              <a:off x="5710" y="265478"/>
              <a:ext cx="2843465"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1: Database formatting</a:t>
              </a:r>
            </a:p>
          </p:txBody>
        </p:sp>
      </p:grpSp>
      <p:sp>
        <p:nvSpPr>
          <p:cNvPr id="36" name="TextBox 36"/>
          <p:cNvSpPr txBox="1"/>
          <p:nvPr/>
        </p:nvSpPr>
        <p:spPr>
          <a:xfrm>
            <a:off x="1028700" y="895350"/>
            <a:ext cx="12489924" cy="1104758"/>
          </a:xfrm>
          <a:prstGeom prst="rect">
            <a:avLst/>
          </a:prstGeom>
        </p:spPr>
        <p:txBody>
          <a:bodyPr lIns="0" tIns="0" rIns="0" bIns="0" rtlCol="0" anchor="t">
            <a:spAutoFit/>
          </a:bodyPr>
          <a:lstStyle/>
          <a:p>
            <a:pPr>
              <a:lnSpc>
                <a:spcPts val="8932"/>
              </a:lnSpc>
            </a:pPr>
            <a:r>
              <a:rPr lang="en-US" sz="6380">
                <a:solidFill>
                  <a:srgbClr val="000000"/>
                </a:solidFill>
                <a:latin typeface="Roboto"/>
              </a:rPr>
              <a:t>2: Clustering</a:t>
            </a:r>
          </a:p>
        </p:txBody>
      </p:sp>
      <p:sp>
        <p:nvSpPr>
          <p:cNvPr id="37" name="Freeform 37"/>
          <p:cNvSpPr/>
          <p:nvPr/>
        </p:nvSpPr>
        <p:spPr>
          <a:xfrm rot="-10800000">
            <a:off x="16433274" y="-1058162"/>
            <a:ext cx="3437471" cy="6496937"/>
          </a:xfrm>
          <a:custGeom>
            <a:avLst/>
            <a:gdLst/>
            <a:ahLst/>
            <a:cxnLst/>
            <a:rect l="l" t="t" r="r" b="b"/>
            <a:pathLst>
              <a:path w="3437471" h="6496937">
                <a:moveTo>
                  <a:pt x="0" y="0"/>
                </a:moveTo>
                <a:lnTo>
                  <a:pt x="3437471" y="0"/>
                </a:lnTo>
                <a:lnTo>
                  <a:pt x="3437471" y="6496937"/>
                </a:lnTo>
                <a:lnTo>
                  <a:pt x="0" y="6496937"/>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38" name="TextBox 38"/>
          <p:cNvSpPr txBox="1"/>
          <p:nvPr/>
        </p:nvSpPr>
        <p:spPr>
          <a:xfrm>
            <a:off x="2024062" y="2681287"/>
            <a:ext cx="6305550" cy="2131695"/>
          </a:xfrm>
          <a:prstGeom prst="rect">
            <a:avLst/>
          </a:prstGeom>
        </p:spPr>
        <p:txBody>
          <a:bodyPr lIns="0" tIns="0" rIns="0" bIns="0" rtlCol="0" anchor="t">
            <a:spAutoFit/>
          </a:bodyPr>
          <a:lstStyle/>
          <a:p>
            <a:pPr algn="ctr">
              <a:lnSpc>
                <a:spcPts val="4200"/>
              </a:lnSpc>
            </a:pPr>
            <a:r>
              <a:rPr lang="en-US" sz="2800" dirty="0">
                <a:solidFill>
                  <a:srgbClr val="14110F"/>
                </a:solidFill>
                <a:latin typeface="Roboto"/>
              </a:rPr>
              <a:t>Regarding the silhouette metric, all three different clustering methods yielded their maximum score when using </a:t>
            </a:r>
            <a:r>
              <a:rPr lang="en-US" sz="2800" dirty="0">
                <a:solidFill>
                  <a:srgbClr val="14110F"/>
                </a:solidFill>
                <a:latin typeface="Roboto Bold"/>
              </a:rPr>
              <a:t>3 clusters.</a:t>
            </a:r>
          </a:p>
        </p:txBody>
      </p:sp>
      <p:grpSp>
        <p:nvGrpSpPr>
          <p:cNvPr id="39" name="Group 5"/>
          <p:cNvGrpSpPr/>
          <p:nvPr/>
        </p:nvGrpSpPr>
        <p:grpSpPr>
          <a:xfrm>
            <a:off x="0" y="9258300"/>
            <a:ext cx="9134475" cy="1028700"/>
            <a:chOff x="0" y="0"/>
            <a:chExt cx="12179300" cy="1371600"/>
          </a:xfrm>
        </p:grpSpPr>
        <p:sp>
          <p:nvSpPr>
            <p:cNvPr id="40" name="AutoShape 6"/>
            <p:cNvSpPr/>
            <p:nvPr/>
          </p:nvSpPr>
          <p:spPr>
            <a:xfrm>
              <a:off x="1625600" y="0"/>
              <a:ext cx="10553700" cy="1371600"/>
            </a:xfrm>
            <a:prstGeom prst="rect">
              <a:avLst/>
            </a:prstGeom>
            <a:solidFill>
              <a:srgbClr val="A3A7A7"/>
            </a:solidFill>
          </p:spPr>
        </p:sp>
        <p:sp>
          <p:nvSpPr>
            <p:cNvPr id="41" name="Freeform 8"/>
            <p:cNvSpPr/>
            <p:nvPr/>
          </p:nvSpPr>
          <p:spPr>
            <a:xfrm>
              <a:off x="0" y="0"/>
              <a:ext cx="1625600" cy="1371600"/>
            </a:xfrm>
            <a:custGeom>
              <a:avLst/>
              <a:gdLst/>
              <a:ahLst/>
              <a:cxnLst/>
              <a:rect l="l" t="t" r="r" b="b"/>
              <a:pathLst>
                <a:path w="316130" h="266735">
                  <a:moveTo>
                    <a:pt x="0" y="0"/>
                  </a:moveTo>
                  <a:lnTo>
                    <a:pt x="316130" y="0"/>
                  </a:lnTo>
                  <a:lnTo>
                    <a:pt x="316130" y="266735"/>
                  </a:lnTo>
                  <a:lnTo>
                    <a:pt x="0" y="266735"/>
                  </a:lnTo>
                  <a:close/>
                </a:path>
              </a:pathLst>
            </a:custGeom>
            <a:solidFill>
              <a:srgbClr val="000000"/>
            </a:solidFill>
          </p:spPr>
          <p:txBody>
            <a:bodyPr/>
            <a:lstStyle/>
            <a:p>
              <a:pPr algn="ctr"/>
              <a:r>
                <a:rPr lang="fr-FR" sz="5400" dirty="0" smtClean="0">
                  <a:ln>
                    <a:solidFill>
                      <a:schemeClr val="bg1"/>
                    </a:solidFill>
                  </a:ln>
                  <a:solidFill>
                    <a:schemeClr val="bg1"/>
                  </a:solidFill>
                </a:rPr>
                <a:t>9</a:t>
              </a:r>
              <a:endParaRPr lang="fr-FR" dirty="0">
                <a:ln>
                  <a:solidFill>
                    <a:schemeClr val="bg1"/>
                  </a:solidFill>
                </a:ln>
                <a:solidFill>
                  <a:schemeClr val="bg1"/>
                </a:solidFill>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3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38375" y="2381250"/>
            <a:ext cx="13811250" cy="4286250"/>
          </a:xfrm>
          <a:custGeom>
            <a:avLst/>
            <a:gdLst/>
            <a:ahLst/>
            <a:cxnLst/>
            <a:rect l="l" t="t" r="r" b="b"/>
            <a:pathLst>
              <a:path w="13811250" h="4286250">
                <a:moveTo>
                  <a:pt x="0" y="0"/>
                </a:moveTo>
                <a:lnTo>
                  <a:pt x="13811250" y="0"/>
                </a:lnTo>
                <a:lnTo>
                  <a:pt x="13811250" y="4286250"/>
                </a:lnTo>
                <a:lnTo>
                  <a:pt x="0" y="4286250"/>
                </a:lnTo>
                <a:lnTo>
                  <a:pt x="0" y="0"/>
                </a:lnTo>
                <a:close/>
              </a:path>
            </a:pathLst>
          </a:custGeom>
          <a:blipFill>
            <a:blip r:embed="rId2"/>
            <a:stretch>
              <a:fillRect b="-4166"/>
            </a:stretch>
          </a:blipFill>
        </p:spPr>
      </p:sp>
      <p:sp>
        <p:nvSpPr>
          <p:cNvPr id="3" name="TextBox 3"/>
          <p:cNvSpPr txBox="1"/>
          <p:nvPr/>
        </p:nvSpPr>
        <p:spPr>
          <a:xfrm>
            <a:off x="1028700" y="6572250"/>
            <a:ext cx="16230600" cy="2617470"/>
          </a:xfrm>
          <a:prstGeom prst="rect">
            <a:avLst/>
          </a:prstGeom>
        </p:spPr>
        <p:txBody>
          <a:bodyPr lIns="0" tIns="0" rIns="0" bIns="0" rtlCol="0" anchor="t">
            <a:spAutoFit/>
          </a:bodyPr>
          <a:lstStyle/>
          <a:p>
            <a:pPr marL="604519" lvl="1" indent="-302260">
              <a:lnSpc>
                <a:spcPts val="4199"/>
              </a:lnSpc>
              <a:buFont typeface="Arial"/>
              <a:buChar char="•"/>
            </a:pPr>
            <a:r>
              <a:rPr lang="en-US" sz="2799" dirty="0">
                <a:solidFill>
                  <a:srgbClr val="14110F"/>
                </a:solidFill>
                <a:latin typeface="Roboto"/>
              </a:rPr>
              <a:t>All medicines were placed in separate clusters.</a:t>
            </a:r>
          </a:p>
          <a:p>
            <a:pPr marL="604519" lvl="1" indent="-302260">
              <a:lnSpc>
                <a:spcPts val="4199"/>
              </a:lnSpc>
              <a:buFont typeface="Arial"/>
              <a:buChar char="•"/>
            </a:pPr>
            <a:r>
              <a:rPr lang="en-US" sz="2799" dirty="0">
                <a:solidFill>
                  <a:srgbClr val="14110F"/>
                </a:solidFill>
                <a:latin typeface="Roboto"/>
              </a:rPr>
              <a:t>There is an issue concerning the distribution of data points in each cluster.</a:t>
            </a:r>
          </a:p>
          <a:p>
            <a:pPr marL="604519" lvl="1" indent="-302260">
              <a:lnSpc>
                <a:spcPts val="4199"/>
              </a:lnSpc>
              <a:buFont typeface="Arial"/>
              <a:buChar char="•"/>
            </a:pPr>
            <a:r>
              <a:rPr lang="en-US" sz="2799" dirty="0">
                <a:solidFill>
                  <a:srgbClr val="14110F"/>
                </a:solidFill>
                <a:latin typeface="Roboto"/>
              </a:rPr>
              <a:t>This problem becomes more pronounced in subsequent sections where there is less data available for training models.</a:t>
            </a:r>
          </a:p>
          <a:p>
            <a:pPr marL="604520" lvl="1" indent="-302260">
              <a:lnSpc>
                <a:spcPts val="4200"/>
              </a:lnSpc>
              <a:buFont typeface="Arial"/>
              <a:buChar char="•"/>
            </a:pPr>
            <a:r>
              <a:rPr lang="en-US" sz="2800" dirty="0">
                <a:solidFill>
                  <a:srgbClr val="14110F"/>
                </a:solidFill>
                <a:latin typeface="Roboto"/>
              </a:rPr>
              <a:t>The quantity factor plays a predominant role in the clustering decisions.</a:t>
            </a:r>
          </a:p>
        </p:txBody>
      </p:sp>
      <p:grpSp>
        <p:nvGrpSpPr>
          <p:cNvPr id="4" name="Group 4"/>
          <p:cNvGrpSpPr/>
          <p:nvPr/>
        </p:nvGrpSpPr>
        <p:grpSpPr>
          <a:xfrm>
            <a:off x="11620500" y="9296400"/>
            <a:ext cx="4161604" cy="952500"/>
            <a:chOff x="0" y="0"/>
            <a:chExt cx="5548806" cy="1270000"/>
          </a:xfrm>
        </p:grpSpPr>
        <p:sp>
          <p:nvSpPr>
            <p:cNvPr id="5" name="Freeform 5"/>
            <p:cNvSpPr/>
            <p:nvPr/>
          </p:nvSpPr>
          <p:spPr>
            <a:xfrm>
              <a:off x="0" y="0"/>
              <a:ext cx="3092174" cy="1270000"/>
            </a:xfrm>
            <a:custGeom>
              <a:avLst/>
              <a:gdLst/>
              <a:ahLst/>
              <a:cxnLst/>
              <a:rect l="l" t="t" r="r" b="b"/>
              <a:pathLst>
                <a:path w="3092174" h="1270000">
                  <a:moveTo>
                    <a:pt x="0" y="0"/>
                  </a:moveTo>
                  <a:lnTo>
                    <a:pt x="3092174" y="0"/>
                  </a:lnTo>
                  <a:lnTo>
                    <a:pt x="3092174" y="1270000"/>
                  </a:lnTo>
                  <a:lnTo>
                    <a:pt x="0" y="1270000"/>
                  </a:lnTo>
                  <a:lnTo>
                    <a:pt x="0" y="0"/>
                  </a:lnTo>
                  <a:close/>
                </a:path>
              </a:pathLst>
            </a:custGeom>
            <a:blipFill>
              <a:blip r:embed="rId3"/>
              <a:stretch>
                <a:fillRect/>
              </a:stretch>
            </a:blipFill>
          </p:spPr>
        </p:sp>
        <p:sp>
          <p:nvSpPr>
            <p:cNvPr id="6" name="Freeform 6"/>
            <p:cNvSpPr/>
            <p:nvPr/>
          </p:nvSpPr>
          <p:spPr>
            <a:xfrm>
              <a:off x="3650337" y="0"/>
              <a:ext cx="1898469" cy="1270000"/>
            </a:xfrm>
            <a:custGeom>
              <a:avLst/>
              <a:gdLst/>
              <a:ahLst/>
              <a:cxnLst/>
              <a:rect l="l" t="t" r="r" b="b"/>
              <a:pathLst>
                <a:path w="1898469" h="1270000">
                  <a:moveTo>
                    <a:pt x="0" y="0"/>
                  </a:moveTo>
                  <a:lnTo>
                    <a:pt x="1898469" y="0"/>
                  </a:lnTo>
                  <a:lnTo>
                    <a:pt x="1898469" y="1270000"/>
                  </a:lnTo>
                  <a:lnTo>
                    <a:pt x="0" y="1270000"/>
                  </a:lnTo>
                  <a:lnTo>
                    <a:pt x="0" y="0"/>
                  </a:lnTo>
                  <a:close/>
                </a:path>
              </a:pathLst>
            </a:custGeom>
            <a:blipFill>
              <a:blip r:embed="rId4"/>
              <a:stretch>
                <a:fillRect/>
              </a:stretch>
            </a:blipFill>
          </p:spPr>
        </p:sp>
      </p:grpSp>
      <p:grpSp>
        <p:nvGrpSpPr>
          <p:cNvPr id="11" name="Group 11"/>
          <p:cNvGrpSpPr/>
          <p:nvPr/>
        </p:nvGrpSpPr>
        <p:grpSpPr>
          <a:xfrm>
            <a:off x="1028700" y="167276"/>
            <a:ext cx="10705819" cy="642349"/>
            <a:chOff x="0" y="0"/>
            <a:chExt cx="14274425" cy="856465"/>
          </a:xfrm>
        </p:grpSpPr>
        <p:grpSp>
          <p:nvGrpSpPr>
            <p:cNvPr id="12" name="Group 12"/>
            <p:cNvGrpSpPr/>
            <p:nvPr/>
          </p:nvGrpSpPr>
          <p:grpSpPr>
            <a:xfrm rot="5400000">
              <a:off x="3854095" y="-999210"/>
              <a:ext cx="856465" cy="2854885"/>
              <a:chOff x="0" y="0"/>
              <a:chExt cx="376296" cy="1254321"/>
            </a:xfrm>
          </p:grpSpPr>
          <p:sp>
            <p:nvSpPr>
              <p:cNvPr id="13" name="Freeform 13"/>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DC6A1C">
                  <a:alpha val="24706"/>
                </a:srgbClr>
              </a:solidFill>
            </p:spPr>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15" name="TextBox 15"/>
            <p:cNvSpPr txBox="1"/>
            <p:nvPr/>
          </p:nvSpPr>
          <p:spPr>
            <a:xfrm>
              <a:off x="2869159" y="265478"/>
              <a:ext cx="2826336"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2: Data treatment</a:t>
              </a:r>
            </a:p>
          </p:txBody>
        </p:sp>
        <p:grpSp>
          <p:nvGrpSpPr>
            <p:cNvPr id="16" name="Group 16"/>
            <p:cNvGrpSpPr/>
            <p:nvPr/>
          </p:nvGrpSpPr>
          <p:grpSpPr>
            <a:xfrm rot="5400000">
              <a:off x="6708980" y="-999210"/>
              <a:ext cx="856465" cy="2854885"/>
              <a:chOff x="0" y="0"/>
              <a:chExt cx="376296" cy="1254321"/>
            </a:xfrm>
          </p:grpSpPr>
          <p:sp>
            <p:nvSpPr>
              <p:cNvPr id="17" name="Freeform 17"/>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94177E">
                  <a:alpha val="24706"/>
                </a:srgbClr>
              </a:solidFill>
            </p:spPr>
          </p:sp>
          <p:sp>
            <p:nvSpPr>
              <p:cNvPr id="18" name="TextBox 18"/>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19" name="TextBox 19"/>
            <p:cNvSpPr txBox="1"/>
            <p:nvPr/>
          </p:nvSpPr>
          <p:spPr>
            <a:xfrm>
              <a:off x="5724044" y="108459"/>
              <a:ext cx="2826336" cy="610972"/>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3: Feature manipulation and comprehension</a:t>
              </a:r>
            </a:p>
          </p:txBody>
        </p:sp>
        <p:grpSp>
          <p:nvGrpSpPr>
            <p:cNvPr id="20" name="Group 20"/>
            <p:cNvGrpSpPr/>
            <p:nvPr/>
          </p:nvGrpSpPr>
          <p:grpSpPr>
            <a:xfrm rot="5400000">
              <a:off x="9563865" y="-999210"/>
              <a:ext cx="856465" cy="2854885"/>
              <a:chOff x="0" y="0"/>
              <a:chExt cx="376296" cy="1254321"/>
            </a:xfrm>
          </p:grpSpPr>
          <p:sp>
            <p:nvSpPr>
              <p:cNvPr id="21" name="Freeform 21"/>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A3A7A7"/>
              </a:solidFill>
            </p:spPr>
          </p:sp>
          <p:sp>
            <p:nvSpPr>
              <p:cNvPr id="22" name="TextBox 22"/>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23" name="TextBox 23"/>
            <p:cNvSpPr txBox="1"/>
            <p:nvPr/>
          </p:nvSpPr>
          <p:spPr>
            <a:xfrm>
              <a:off x="8593204" y="265478"/>
              <a:ext cx="2797787"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4: Clustering</a:t>
              </a:r>
            </a:p>
          </p:txBody>
        </p:sp>
        <p:grpSp>
          <p:nvGrpSpPr>
            <p:cNvPr id="24" name="Group 24"/>
            <p:cNvGrpSpPr/>
            <p:nvPr/>
          </p:nvGrpSpPr>
          <p:grpSpPr>
            <a:xfrm rot="5400000">
              <a:off x="12418750" y="-999210"/>
              <a:ext cx="856465" cy="2854885"/>
              <a:chOff x="0" y="0"/>
              <a:chExt cx="376296" cy="1254321"/>
            </a:xfrm>
          </p:grpSpPr>
          <p:sp>
            <p:nvSpPr>
              <p:cNvPr id="25" name="Freeform 25"/>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8FC3F4">
                  <a:alpha val="24706"/>
                </a:srgbClr>
              </a:solidFill>
            </p:spPr>
          </p:sp>
          <p:sp>
            <p:nvSpPr>
              <p:cNvPr id="26" name="TextBox 26"/>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27" name="TextBox 27"/>
            <p:cNvSpPr txBox="1"/>
            <p:nvPr/>
          </p:nvSpPr>
          <p:spPr>
            <a:xfrm>
              <a:off x="11448089" y="265478"/>
              <a:ext cx="2797787"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5: Forecasting</a:t>
              </a:r>
            </a:p>
          </p:txBody>
        </p:sp>
        <p:grpSp>
          <p:nvGrpSpPr>
            <p:cNvPr id="28" name="Group 28"/>
            <p:cNvGrpSpPr/>
            <p:nvPr/>
          </p:nvGrpSpPr>
          <p:grpSpPr>
            <a:xfrm rot="5400000">
              <a:off x="999210" y="-999210"/>
              <a:ext cx="856465" cy="2854885"/>
              <a:chOff x="0" y="0"/>
              <a:chExt cx="501728" cy="1672428"/>
            </a:xfrm>
          </p:grpSpPr>
          <p:sp>
            <p:nvSpPr>
              <p:cNvPr id="29" name="Freeform 29"/>
              <p:cNvSpPr/>
              <p:nvPr/>
            </p:nvSpPr>
            <p:spPr>
              <a:xfrm>
                <a:off x="0" y="0"/>
                <a:ext cx="501728" cy="1672428"/>
              </a:xfrm>
              <a:custGeom>
                <a:avLst/>
                <a:gdLst/>
                <a:ahLst/>
                <a:cxnLst/>
                <a:rect l="l" t="t" r="r" b="b"/>
                <a:pathLst>
                  <a:path w="501728" h="1672428">
                    <a:moveTo>
                      <a:pt x="205909" y="0"/>
                    </a:moveTo>
                    <a:lnTo>
                      <a:pt x="295819" y="0"/>
                    </a:lnTo>
                    <a:cubicBezTo>
                      <a:pt x="350430" y="0"/>
                      <a:pt x="402803" y="21694"/>
                      <a:pt x="441419" y="60309"/>
                    </a:cubicBezTo>
                    <a:cubicBezTo>
                      <a:pt x="480034" y="98925"/>
                      <a:pt x="501728" y="151299"/>
                      <a:pt x="501728" y="205909"/>
                    </a:cubicBezTo>
                    <a:lnTo>
                      <a:pt x="501728" y="1466519"/>
                    </a:lnTo>
                    <a:cubicBezTo>
                      <a:pt x="501728" y="1521129"/>
                      <a:pt x="480034" y="1573503"/>
                      <a:pt x="441419" y="1612119"/>
                    </a:cubicBezTo>
                    <a:cubicBezTo>
                      <a:pt x="402803" y="1650734"/>
                      <a:pt x="350430" y="1672428"/>
                      <a:pt x="295819" y="1672428"/>
                    </a:cubicBezTo>
                    <a:lnTo>
                      <a:pt x="205909" y="1672428"/>
                    </a:lnTo>
                    <a:cubicBezTo>
                      <a:pt x="151299" y="1672428"/>
                      <a:pt x="98925" y="1650734"/>
                      <a:pt x="60309" y="1612119"/>
                    </a:cubicBezTo>
                    <a:cubicBezTo>
                      <a:pt x="21694" y="1573503"/>
                      <a:pt x="0" y="1521129"/>
                      <a:pt x="0" y="1466519"/>
                    </a:cubicBezTo>
                    <a:lnTo>
                      <a:pt x="0" y="205909"/>
                    </a:lnTo>
                    <a:cubicBezTo>
                      <a:pt x="0" y="151299"/>
                      <a:pt x="21694" y="98925"/>
                      <a:pt x="60309" y="60309"/>
                    </a:cubicBezTo>
                    <a:cubicBezTo>
                      <a:pt x="98925" y="21694"/>
                      <a:pt x="151299" y="0"/>
                      <a:pt x="205909" y="0"/>
                    </a:cubicBezTo>
                    <a:close/>
                  </a:path>
                </a:pathLst>
              </a:custGeom>
              <a:solidFill>
                <a:srgbClr val="99C01A">
                  <a:alpha val="24706"/>
                </a:srgbClr>
              </a:solidFill>
            </p:spPr>
          </p:sp>
          <p:sp>
            <p:nvSpPr>
              <p:cNvPr id="30" name="TextBox 30"/>
              <p:cNvSpPr txBox="1"/>
              <p:nvPr/>
            </p:nvSpPr>
            <p:spPr>
              <a:xfrm>
                <a:off x="0" y="-47625"/>
                <a:ext cx="812800" cy="860425"/>
              </a:xfrm>
              <a:prstGeom prst="rect">
                <a:avLst/>
              </a:prstGeom>
            </p:spPr>
            <p:txBody>
              <a:bodyPr lIns="38100" tIns="38100" rIns="38100" bIns="38100" rtlCol="0" anchor="ctr"/>
              <a:lstStyle/>
              <a:p>
                <a:pPr algn="ctr">
                  <a:lnSpc>
                    <a:spcPts val="2660"/>
                  </a:lnSpc>
                </a:pPr>
                <a:endParaRPr/>
              </a:p>
            </p:txBody>
          </p:sp>
        </p:grpSp>
        <p:sp>
          <p:nvSpPr>
            <p:cNvPr id="31" name="TextBox 31"/>
            <p:cNvSpPr txBox="1"/>
            <p:nvPr/>
          </p:nvSpPr>
          <p:spPr>
            <a:xfrm>
              <a:off x="5710" y="265478"/>
              <a:ext cx="2843465"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1: Database formatting</a:t>
              </a:r>
            </a:p>
          </p:txBody>
        </p:sp>
      </p:grpSp>
      <p:sp>
        <p:nvSpPr>
          <p:cNvPr id="32" name="TextBox 32"/>
          <p:cNvSpPr txBox="1"/>
          <p:nvPr/>
        </p:nvSpPr>
        <p:spPr>
          <a:xfrm>
            <a:off x="1028700" y="895350"/>
            <a:ext cx="12489924" cy="1104758"/>
          </a:xfrm>
          <a:prstGeom prst="rect">
            <a:avLst/>
          </a:prstGeom>
        </p:spPr>
        <p:txBody>
          <a:bodyPr lIns="0" tIns="0" rIns="0" bIns="0" rtlCol="0" anchor="t">
            <a:spAutoFit/>
          </a:bodyPr>
          <a:lstStyle/>
          <a:p>
            <a:pPr>
              <a:lnSpc>
                <a:spcPts val="8932"/>
              </a:lnSpc>
            </a:pPr>
            <a:r>
              <a:rPr lang="en-US" sz="6380">
                <a:solidFill>
                  <a:srgbClr val="000000"/>
                </a:solidFill>
                <a:latin typeface="Roboto"/>
              </a:rPr>
              <a:t>2: Clustering</a:t>
            </a:r>
          </a:p>
        </p:txBody>
      </p:sp>
      <p:sp>
        <p:nvSpPr>
          <p:cNvPr id="33" name="Freeform 33"/>
          <p:cNvSpPr/>
          <p:nvPr/>
        </p:nvSpPr>
        <p:spPr>
          <a:xfrm rot="-10800000">
            <a:off x="16433274" y="-1058162"/>
            <a:ext cx="3437471" cy="6496937"/>
          </a:xfrm>
          <a:custGeom>
            <a:avLst/>
            <a:gdLst/>
            <a:ahLst/>
            <a:cxnLst/>
            <a:rect l="l" t="t" r="r" b="b"/>
            <a:pathLst>
              <a:path w="3437471" h="6496937">
                <a:moveTo>
                  <a:pt x="0" y="0"/>
                </a:moveTo>
                <a:lnTo>
                  <a:pt x="3437471" y="0"/>
                </a:lnTo>
                <a:lnTo>
                  <a:pt x="3437471" y="6496937"/>
                </a:lnTo>
                <a:lnTo>
                  <a:pt x="0" y="649693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grpSp>
        <p:nvGrpSpPr>
          <p:cNvPr id="35" name="Group 5"/>
          <p:cNvGrpSpPr/>
          <p:nvPr/>
        </p:nvGrpSpPr>
        <p:grpSpPr>
          <a:xfrm>
            <a:off x="0" y="9258300"/>
            <a:ext cx="9134475" cy="1028700"/>
            <a:chOff x="0" y="0"/>
            <a:chExt cx="12179300" cy="1371600"/>
          </a:xfrm>
        </p:grpSpPr>
        <p:sp>
          <p:nvSpPr>
            <p:cNvPr id="36" name="AutoShape 6"/>
            <p:cNvSpPr/>
            <p:nvPr/>
          </p:nvSpPr>
          <p:spPr>
            <a:xfrm>
              <a:off x="1625600" y="0"/>
              <a:ext cx="10553700" cy="1371600"/>
            </a:xfrm>
            <a:prstGeom prst="rect">
              <a:avLst/>
            </a:prstGeom>
            <a:solidFill>
              <a:srgbClr val="A3A7A7"/>
            </a:solidFill>
          </p:spPr>
        </p:sp>
        <p:sp>
          <p:nvSpPr>
            <p:cNvPr id="37" name="Freeform 8"/>
            <p:cNvSpPr/>
            <p:nvPr/>
          </p:nvSpPr>
          <p:spPr>
            <a:xfrm>
              <a:off x="0" y="0"/>
              <a:ext cx="1625600" cy="1371600"/>
            </a:xfrm>
            <a:custGeom>
              <a:avLst/>
              <a:gdLst/>
              <a:ahLst/>
              <a:cxnLst/>
              <a:rect l="l" t="t" r="r" b="b"/>
              <a:pathLst>
                <a:path w="316130" h="266735">
                  <a:moveTo>
                    <a:pt x="0" y="0"/>
                  </a:moveTo>
                  <a:lnTo>
                    <a:pt x="316130" y="0"/>
                  </a:lnTo>
                  <a:lnTo>
                    <a:pt x="316130" y="266735"/>
                  </a:lnTo>
                  <a:lnTo>
                    <a:pt x="0" y="266735"/>
                  </a:lnTo>
                  <a:close/>
                </a:path>
              </a:pathLst>
            </a:custGeom>
            <a:solidFill>
              <a:srgbClr val="000000"/>
            </a:solidFill>
          </p:spPr>
          <p:txBody>
            <a:bodyPr/>
            <a:lstStyle/>
            <a:p>
              <a:pPr algn="ctr"/>
              <a:r>
                <a:rPr lang="fr-FR" sz="5400" dirty="0" smtClean="0">
                  <a:ln>
                    <a:solidFill>
                      <a:schemeClr val="bg1"/>
                    </a:solidFill>
                  </a:ln>
                  <a:solidFill>
                    <a:schemeClr val="bg1"/>
                  </a:solidFill>
                </a:rPr>
                <a:t>10</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38375" y="2381250"/>
            <a:ext cx="13811250" cy="4286250"/>
          </a:xfrm>
          <a:custGeom>
            <a:avLst/>
            <a:gdLst/>
            <a:ahLst/>
            <a:cxnLst/>
            <a:rect l="l" t="t" r="r" b="b"/>
            <a:pathLst>
              <a:path w="13811250" h="4286250">
                <a:moveTo>
                  <a:pt x="0" y="0"/>
                </a:moveTo>
                <a:lnTo>
                  <a:pt x="13811250" y="0"/>
                </a:lnTo>
                <a:lnTo>
                  <a:pt x="13811250" y="4286250"/>
                </a:lnTo>
                <a:lnTo>
                  <a:pt x="0" y="4286250"/>
                </a:lnTo>
                <a:lnTo>
                  <a:pt x="0" y="0"/>
                </a:lnTo>
                <a:close/>
              </a:path>
            </a:pathLst>
          </a:custGeom>
          <a:blipFill>
            <a:blip r:embed="rId2"/>
            <a:stretch>
              <a:fillRect b="-4166"/>
            </a:stretch>
          </a:blipFill>
        </p:spPr>
      </p:sp>
      <p:sp>
        <p:nvSpPr>
          <p:cNvPr id="3" name="TextBox 3"/>
          <p:cNvSpPr txBox="1"/>
          <p:nvPr/>
        </p:nvSpPr>
        <p:spPr>
          <a:xfrm>
            <a:off x="14291269" y="2848610"/>
            <a:ext cx="2362200" cy="415290"/>
          </a:xfrm>
          <a:prstGeom prst="rect">
            <a:avLst/>
          </a:prstGeom>
        </p:spPr>
        <p:txBody>
          <a:bodyPr lIns="0" tIns="0" rIns="0" bIns="0" rtlCol="0" anchor="t">
            <a:spAutoFit/>
          </a:bodyPr>
          <a:lstStyle/>
          <a:p>
            <a:pPr algn="ctr">
              <a:lnSpc>
                <a:spcPts val="3359"/>
              </a:lnSpc>
            </a:pPr>
            <a:r>
              <a:rPr lang="en-US" sz="2400">
                <a:solidFill>
                  <a:srgbClr val="FFFFFF"/>
                </a:solidFill>
                <a:latin typeface="Roboto Bold"/>
              </a:rPr>
              <a:t>Time series</a:t>
            </a:r>
          </a:p>
        </p:txBody>
      </p:sp>
      <p:grpSp>
        <p:nvGrpSpPr>
          <p:cNvPr id="4" name="Group 4"/>
          <p:cNvGrpSpPr/>
          <p:nvPr/>
        </p:nvGrpSpPr>
        <p:grpSpPr>
          <a:xfrm>
            <a:off x="11620500" y="9296400"/>
            <a:ext cx="4161604" cy="952500"/>
            <a:chOff x="0" y="0"/>
            <a:chExt cx="5548806" cy="1270000"/>
          </a:xfrm>
        </p:grpSpPr>
        <p:sp>
          <p:nvSpPr>
            <p:cNvPr id="5" name="Freeform 5"/>
            <p:cNvSpPr/>
            <p:nvPr/>
          </p:nvSpPr>
          <p:spPr>
            <a:xfrm>
              <a:off x="0" y="0"/>
              <a:ext cx="3092174" cy="1270000"/>
            </a:xfrm>
            <a:custGeom>
              <a:avLst/>
              <a:gdLst/>
              <a:ahLst/>
              <a:cxnLst/>
              <a:rect l="l" t="t" r="r" b="b"/>
              <a:pathLst>
                <a:path w="3092174" h="1270000">
                  <a:moveTo>
                    <a:pt x="0" y="0"/>
                  </a:moveTo>
                  <a:lnTo>
                    <a:pt x="3092174" y="0"/>
                  </a:lnTo>
                  <a:lnTo>
                    <a:pt x="3092174" y="1270000"/>
                  </a:lnTo>
                  <a:lnTo>
                    <a:pt x="0" y="1270000"/>
                  </a:lnTo>
                  <a:lnTo>
                    <a:pt x="0" y="0"/>
                  </a:lnTo>
                  <a:close/>
                </a:path>
              </a:pathLst>
            </a:custGeom>
            <a:blipFill>
              <a:blip r:embed="rId3"/>
              <a:stretch>
                <a:fillRect/>
              </a:stretch>
            </a:blipFill>
          </p:spPr>
        </p:sp>
        <p:sp>
          <p:nvSpPr>
            <p:cNvPr id="6" name="Freeform 6"/>
            <p:cNvSpPr/>
            <p:nvPr/>
          </p:nvSpPr>
          <p:spPr>
            <a:xfrm>
              <a:off x="3650337" y="0"/>
              <a:ext cx="1898469" cy="1270000"/>
            </a:xfrm>
            <a:custGeom>
              <a:avLst/>
              <a:gdLst/>
              <a:ahLst/>
              <a:cxnLst/>
              <a:rect l="l" t="t" r="r" b="b"/>
              <a:pathLst>
                <a:path w="1898469" h="1270000">
                  <a:moveTo>
                    <a:pt x="0" y="0"/>
                  </a:moveTo>
                  <a:lnTo>
                    <a:pt x="1898469" y="0"/>
                  </a:lnTo>
                  <a:lnTo>
                    <a:pt x="1898469" y="1270000"/>
                  </a:lnTo>
                  <a:lnTo>
                    <a:pt x="0" y="1270000"/>
                  </a:lnTo>
                  <a:lnTo>
                    <a:pt x="0" y="0"/>
                  </a:lnTo>
                  <a:close/>
                </a:path>
              </a:pathLst>
            </a:custGeom>
            <a:blipFill>
              <a:blip r:embed="rId4"/>
              <a:stretch>
                <a:fillRect/>
              </a:stretch>
            </a:blipFill>
          </p:spPr>
        </p:sp>
      </p:grpSp>
      <p:grpSp>
        <p:nvGrpSpPr>
          <p:cNvPr id="11" name="Group 11"/>
          <p:cNvGrpSpPr/>
          <p:nvPr/>
        </p:nvGrpSpPr>
        <p:grpSpPr>
          <a:xfrm>
            <a:off x="1028700" y="167276"/>
            <a:ext cx="10705819" cy="642349"/>
            <a:chOff x="0" y="0"/>
            <a:chExt cx="14274425" cy="856465"/>
          </a:xfrm>
        </p:grpSpPr>
        <p:grpSp>
          <p:nvGrpSpPr>
            <p:cNvPr id="12" name="Group 12"/>
            <p:cNvGrpSpPr/>
            <p:nvPr/>
          </p:nvGrpSpPr>
          <p:grpSpPr>
            <a:xfrm rot="5400000">
              <a:off x="3854095" y="-999210"/>
              <a:ext cx="856465" cy="2854885"/>
              <a:chOff x="0" y="0"/>
              <a:chExt cx="376296" cy="1254321"/>
            </a:xfrm>
          </p:grpSpPr>
          <p:sp>
            <p:nvSpPr>
              <p:cNvPr id="13" name="Freeform 13"/>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DC6A1C">
                  <a:alpha val="24706"/>
                </a:srgbClr>
              </a:solidFill>
            </p:spPr>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15" name="TextBox 15"/>
            <p:cNvSpPr txBox="1"/>
            <p:nvPr/>
          </p:nvSpPr>
          <p:spPr>
            <a:xfrm>
              <a:off x="2869159" y="265478"/>
              <a:ext cx="2826336"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2: Data treatment</a:t>
              </a:r>
            </a:p>
          </p:txBody>
        </p:sp>
        <p:grpSp>
          <p:nvGrpSpPr>
            <p:cNvPr id="16" name="Group 16"/>
            <p:cNvGrpSpPr/>
            <p:nvPr/>
          </p:nvGrpSpPr>
          <p:grpSpPr>
            <a:xfrm rot="5400000">
              <a:off x="6708980" y="-999210"/>
              <a:ext cx="856465" cy="2854885"/>
              <a:chOff x="0" y="0"/>
              <a:chExt cx="376296" cy="1254321"/>
            </a:xfrm>
          </p:grpSpPr>
          <p:sp>
            <p:nvSpPr>
              <p:cNvPr id="17" name="Freeform 17"/>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94177E">
                  <a:alpha val="24706"/>
                </a:srgbClr>
              </a:solidFill>
            </p:spPr>
          </p:sp>
          <p:sp>
            <p:nvSpPr>
              <p:cNvPr id="18" name="TextBox 18"/>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19" name="TextBox 19"/>
            <p:cNvSpPr txBox="1"/>
            <p:nvPr/>
          </p:nvSpPr>
          <p:spPr>
            <a:xfrm>
              <a:off x="5724044" y="108459"/>
              <a:ext cx="2826336" cy="610972"/>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3: Feature manipulation and comprehension</a:t>
              </a:r>
            </a:p>
          </p:txBody>
        </p:sp>
        <p:grpSp>
          <p:nvGrpSpPr>
            <p:cNvPr id="20" name="Group 20"/>
            <p:cNvGrpSpPr/>
            <p:nvPr/>
          </p:nvGrpSpPr>
          <p:grpSpPr>
            <a:xfrm rot="5400000">
              <a:off x="9563865" y="-999210"/>
              <a:ext cx="856465" cy="2854885"/>
              <a:chOff x="0" y="0"/>
              <a:chExt cx="376296" cy="1254321"/>
            </a:xfrm>
          </p:grpSpPr>
          <p:sp>
            <p:nvSpPr>
              <p:cNvPr id="21" name="Freeform 21"/>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A3A7A7"/>
              </a:solidFill>
            </p:spPr>
          </p:sp>
          <p:sp>
            <p:nvSpPr>
              <p:cNvPr id="22" name="TextBox 22"/>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23" name="TextBox 23"/>
            <p:cNvSpPr txBox="1"/>
            <p:nvPr/>
          </p:nvSpPr>
          <p:spPr>
            <a:xfrm>
              <a:off x="8593204" y="265478"/>
              <a:ext cx="2797787"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4: Clustering</a:t>
              </a:r>
            </a:p>
          </p:txBody>
        </p:sp>
        <p:grpSp>
          <p:nvGrpSpPr>
            <p:cNvPr id="24" name="Group 24"/>
            <p:cNvGrpSpPr/>
            <p:nvPr/>
          </p:nvGrpSpPr>
          <p:grpSpPr>
            <a:xfrm rot="5400000">
              <a:off x="12418750" y="-999210"/>
              <a:ext cx="856465" cy="2854885"/>
              <a:chOff x="0" y="0"/>
              <a:chExt cx="376296" cy="1254321"/>
            </a:xfrm>
          </p:grpSpPr>
          <p:sp>
            <p:nvSpPr>
              <p:cNvPr id="25" name="Freeform 25"/>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8FC3F4">
                  <a:alpha val="24706"/>
                </a:srgbClr>
              </a:solidFill>
            </p:spPr>
          </p:sp>
          <p:sp>
            <p:nvSpPr>
              <p:cNvPr id="26" name="TextBox 26"/>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27" name="TextBox 27"/>
            <p:cNvSpPr txBox="1"/>
            <p:nvPr/>
          </p:nvSpPr>
          <p:spPr>
            <a:xfrm>
              <a:off x="11448089" y="265478"/>
              <a:ext cx="2797787"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5: Forecasting</a:t>
              </a:r>
            </a:p>
          </p:txBody>
        </p:sp>
        <p:grpSp>
          <p:nvGrpSpPr>
            <p:cNvPr id="28" name="Group 28"/>
            <p:cNvGrpSpPr/>
            <p:nvPr/>
          </p:nvGrpSpPr>
          <p:grpSpPr>
            <a:xfrm rot="5400000">
              <a:off x="999210" y="-999210"/>
              <a:ext cx="856465" cy="2854885"/>
              <a:chOff x="0" y="0"/>
              <a:chExt cx="501728" cy="1672428"/>
            </a:xfrm>
          </p:grpSpPr>
          <p:sp>
            <p:nvSpPr>
              <p:cNvPr id="29" name="Freeform 29"/>
              <p:cNvSpPr/>
              <p:nvPr/>
            </p:nvSpPr>
            <p:spPr>
              <a:xfrm>
                <a:off x="0" y="0"/>
                <a:ext cx="501728" cy="1672428"/>
              </a:xfrm>
              <a:custGeom>
                <a:avLst/>
                <a:gdLst/>
                <a:ahLst/>
                <a:cxnLst/>
                <a:rect l="l" t="t" r="r" b="b"/>
                <a:pathLst>
                  <a:path w="501728" h="1672428">
                    <a:moveTo>
                      <a:pt x="205909" y="0"/>
                    </a:moveTo>
                    <a:lnTo>
                      <a:pt x="295819" y="0"/>
                    </a:lnTo>
                    <a:cubicBezTo>
                      <a:pt x="350430" y="0"/>
                      <a:pt x="402803" y="21694"/>
                      <a:pt x="441419" y="60309"/>
                    </a:cubicBezTo>
                    <a:cubicBezTo>
                      <a:pt x="480034" y="98925"/>
                      <a:pt x="501728" y="151299"/>
                      <a:pt x="501728" y="205909"/>
                    </a:cubicBezTo>
                    <a:lnTo>
                      <a:pt x="501728" y="1466519"/>
                    </a:lnTo>
                    <a:cubicBezTo>
                      <a:pt x="501728" y="1521129"/>
                      <a:pt x="480034" y="1573503"/>
                      <a:pt x="441419" y="1612119"/>
                    </a:cubicBezTo>
                    <a:cubicBezTo>
                      <a:pt x="402803" y="1650734"/>
                      <a:pt x="350430" y="1672428"/>
                      <a:pt x="295819" y="1672428"/>
                    </a:cubicBezTo>
                    <a:lnTo>
                      <a:pt x="205909" y="1672428"/>
                    </a:lnTo>
                    <a:cubicBezTo>
                      <a:pt x="151299" y="1672428"/>
                      <a:pt x="98925" y="1650734"/>
                      <a:pt x="60309" y="1612119"/>
                    </a:cubicBezTo>
                    <a:cubicBezTo>
                      <a:pt x="21694" y="1573503"/>
                      <a:pt x="0" y="1521129"/>
                      <a:pt x="0" y="1466519"/>
                    </a:cubicBezTo>
                    <a:lnTo>
                      <a:pt x="0" y="205909"/>
                    </a:lnTo>
                    <a:cubicBezTo>
                      <a:pt x="0" y="151299"/>
                      <a:pt x="21694" y="98925"/>
                      <a:pt x="60309" y="60309"/>
                    </a:cubicBezTo>
                    <a:cubicBezTo>
                      <a:pt x="98925" y="21694"/>
                      <a:pt x="151299" y="0"/>
                      <a:pt x="205909" y="0"/>
                    </a:cubicBezTo>
                    <a:close/>
                  </a:path>
                </a:pathLst>
              </a:custGeom>
              <a:solidFill>
                <a:srgbClr val="99C01A">
                  <a:alpha val="24706"/>
                </a:srgbClr>
              </a:solidFill>
            </p:spPr>
          </p:sp>
          <p:sp>
            <p:nvSpPr>
              <p:cNvPr id="30" name="TextBox 30"/>
              <p:cNvSpPr txBox="1"/>
              <p:nvPr/>
            </p:nvSpPr>
            <p:spPr>
              <a:xfrm>
                <a:off x="0" y="-47625"/>
                <a:ext cx="812800" cy="860425"/>
              </a:xfrm>
              <a:prstGeom prst="rect">
                <a:avLst/>
              </a:prstGeom>
            </p:spPr>
            <p:txBody>
              <a:bodyPr lIns="38100" tIns="38100" rIns="38100" bIns="38100" rtlCol="0" anchor="ctr"/>
              <a:lstStyle/>
              <a:p>
                <a:pPr algn="ctr">
                  <a:lnSpc>
                    <a:spcPts val="2660"/>
                  </a:lnSpc>
                </a:pPr>
                <a:endParaRPr/>
              </a:p>
            </p:txBody>
          </p:sp>
        </p:grpSp>
        <p:sp>
          <p:nvSpPr>
            <p:cNvPr id="31" name="TextBox 31"/>
            <p:cNvSpPr txBox="1"/>
            <p:nvPr/>
          </p:nvSpPr>
          <p:spPr>
            <a:xfrm>
              <a:off x="5710" y="265478"/>
              <a:ext cx="2843465"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1: Database formatting</a:t>
              </a:r>
            </a:p>
          </p:txBody>
        </p:sp>
      </p:grpSp>
      <p:sp>
        <p:nvSpPr>
          <p:cNvPr id="32" name="TextBox 32"/>
          <p:cNvSpPr txBox="1"/>
          <p:nvPr/>
        </p:nvSpPr>
        <p:spPr>
          <a:xfrm>
            <a:off x="1028700" y="895350"/>
            <a:ext cx="12489924" cy="1104758"/>
          </a:xfrm>
          <a:prstGeom prst="rect">
            <a:avLst/>
          </a:prstGeom>
        </p:spPr>
        <p:txBody>
          <a:bodyPr lIns="0" tIns="0" rIns="0" bIns="0" rtlCol="0" anchor="t">
            <a:spAutoFit/>
          </a:bodyPr>
          <a:lstStyle/>
          <a:p>
            <a:pPr>
              <a:lnSpc>
                <a:spcPts val="8932"/>
              </a:lnSpc>
            </a:pPr>
            <a:r>
              <a:rPr lang="en-US" sz="6380">
                <a:solidFill>
                  <a:srgbClr val="000000"/>
                </a:solidFill>
                <a:latin typeface="Roboto"/>
              </a:rPr>
              <a:t>2: Clustering</a:t>
            </a:r>
          </a:p>
        </p:txBody>
      </p:sp>
      <p:sp>
        <p:nvSpPr>
          <p:cNvPr id="33" name="Freeform 33"/>
          <p:cNvSpPr/>
          <p:nvPr/>
        </p:nvSpPr>
        <p:spPr>
          <a:xfrm rot="-10800000">
            <a:off x="16433274" y="-1058162"/>
            <a:ext cx="3437471" cy="6496937"/>
          </a:xfrm>
          <a:custGeom>
            <a:avLst/>
            <a:gdLst/>
            <a:ahLst/>
            <a:cxnLst/>
            <a:rect l="l" t="t" r="r" b="b"/>
            <a:pathLst>
              <a:path w="3437471" h="6496937">
                <a:moveTo>
                  <a:pt x="0" y="0"/>
                </a:moveTo>
                <a:lnTo>
                  <a:pt x="3437471" y="0"/>
                </a:lnTo>
                <a:lnTo>
                  <a:pt x="3437471" y="6496937"/>
                </a:lnTo>
                <a:lnTo>
                  <a:pt x="0" y="649693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34" name="TextBox 34"/>
          <p:cNvSpPr txBox="1"/>
          <p:nvPr/>
        </p:nvSpPr>
        <p:spPr>
          <a:xfrm>
            <a:off x="1028700" y="6572250"/>
            <a:ext cx="16230600" cy="2607945"/>
          </a:xfrm>
          <a:prstGeom prst="rect">
            <a:avLst/>
          </a:prstGeom>
        </p:spPr>
        <p:txBody>
          <a:bodyPr lIns="0" tIns="0" rIns="0" bIns="0" rtlCol="0" anchor="t">
            <a:spAutoFit/>
          </a:bodyPr>
          <a:lstStyle/>
          <a:p>
            <a:pPr marL="604519" lvl="1" indent="-302260">
              <a:lnSpc>
                <a:spcPts val="4199"/>
              </a:lnSpc>
              <a:buFont typeface="Arial"/>
              <a:buChar char="•"/>
            </a:pPr>
            <a:r>
              <a:rPr lang="en-US" sz="2799" dirty="0">
                <a:solidFill>
                  <a:srgbClr val="14110F"/>
                </a:solidFill>
                <a:latin typeface="Roboto"/>
              </a:rPr>
              <a:t>The time series approach, which exclusively utilized features related to quantity, produced a comparable result to the clustering approach. Each medicine appears to be included in more than one cluster.</a:t>
            </a:r>
          </a:p>
          <a:p>
            <a:pPr marL="604519" lvl="1" indent="-302260">
              <a:lnSpc>
                <a:spcPts val="4199"/>
              </a:lnSpc>
              <a:buFont typeface="Arial"/>
              <a:buChar char="•"/>
            </a:pPr>
            <a:r>
              <a:rPr lang="en-US" sz="2799" dirty="0">
                <a:solidFill>
                  <a:srgbClr val="14110F"/>
                </a:solidFill>
                <a:latin typeface="Roboto"/>
              </a:rPr>
              <a:t>However, a significant challenge remains, particularly for medicines with minimal data points. This limitation could have a negative impact on the forecasting models.</a:t>
            </a:r>
          </a:p>
        </p:txBody>
      </p:sp>
      <p:grpSp>
        <p:nvGrpSpPr>
          <p:cNvPr id="35" name="Group 5"/>
          <p:cNvGrpSpPr/>
          <p:nvPr/>
        </p:nvGrpSpPr>
        <p:grpSpPr>
          <a:xfrm>
            <a:off x="0" y="9258300"/>
            <a:ext cx="9134475" cy="1028700"/>
            <a:chOff x="0" y="0"/>
            <a:chExt cx="12179300" cy="1371600"/>
          </a:xfrm>
        </p:grpSpPr>
        <p:sp>
          <p:nvSpPr>
            <p:cNvPr id="36" name="AutoShape 6"/>
            <p:cNvSpPr/>
            <p:nvPr/>
          </p:nvSpPr>
          <p:spPr>
            <a:xfrm>
              <a:off x="1625600" y="0"/>
              <a:ext cx="10553700" cy="1371600"/>
            </a:xfrm>
            <a:prstGeom prst="rect">
              <a:avLst/>
            </a:prstGeom>
            <a:solidFill>
              <a:srgbClr val="A3A7A7"/>
            </a:solidFill>
          </p:spPr>
        </p:sp>
        <p:sp>
          <p:nvSpPr>
            <p:cNvPr id="37" name="Freeform 8"/>
            <p:cNvSpPr/>
            <p:nvPr/>
          </p:nvSpPr>
          <p:spPr>
            <a:xfrm>
              <a:off x="0" y="0"/>
              <a:ext cx="1625600" cy="1371600"/>
            </a:xfrm>
            <a:custGeom>
              <a:avLst/>
              <a:gdLst/>
              <a:ahLst/>
              <a:cxnLst/>
              <a:rect l="l" t="t" r="r" b="b"/>
              <a:pathLst>
                <a:path w="316130" h="266735">
                  <a:moveTo>
                    <a:pt x="0" y="0"/>
                  </a:moveTo>
                  <a:lnTo>
                    <a:pt x="316130" y="0"/>
                  </a:lnTo>
                  <a:lnTo>
                    <a:pt x="316130" y="266735"/>
                  </a:lnTo>
                  <a:lnTo>
                    <a:pt x="0" y="266735"/>
                  </a:lnTo>
                  <a:close/>
                </a:path>
              </a:pathLst>
            </a:custGeom>
            <a:solidFill>
              <a:srgbClr val="000000"/>
            </a:solidFill>
          </p:spPr>
          <p:txBody>
            <a:bodyPr/>
            <a:lstStyle/>
            <a:p>
              <a:pPr algn="ctr"/>
              <a:r>
                <a:rPr lang="fr-FR" sz="5400" dirty="0" smtClean="0">
                  <a:ln>
                    <a:solidFill>
                      <a:schemeClr val="bg1"/>
                    </a:solidFill>
                  </a:ln>
                  <a:solidFill>
                    <a:schemeClr val="bg1"/>
                  </a:solidFill>
                </a:rPr>
                <a:t>11</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504950" y="2381250"/>
            <a:ext cx="5022701" cy="2974923"/>
          </a:xfrm>
          <a:custGeom>
            <a:avLst/>
            <a:gdLst/>
            <a:ahLst/>
            <a:cxnLst/>
            <a:rect l="l" t="t" r="r" b="b"/>
            <a:pathLst>
              <a:path w="6696935" h="3966564">
                <a:moveTo>
                  <a:pt x="0" y="0"/>
                </a:moveTo>
                <a:lnTo>
                  <a:pt x="6696935" y="0"/>
                </a:lnTo>
                <a:lnTo>
                  <a:pt x="6696935" y="3966564"/>
                </a:lnTo>
                <a:lnTo>
                  <a:pt x="0" y="3966564"/>
                </a:lnTo>
                <a:lnTo>
                  <a:pt x="0" y="0"/>
                </a:lnTo>
                <a:close/>
              </a:path>
            </a:pathLst>
          </a:custGeom>
          <a:blipFill>
            <a:blip r:embed="rId2"/>
            <a:stretch>
              <a:fillRect/>
            </a:stretch>
          </a:blipFill>
        </p:spPr>
      </p:sp>
      <p:sp>
        <p:nvSpPr>
          <p:cNvPr id="4" name="Freeform 4"/>
          <p:cNvSpPr/>
          <p:nvPr/>
        </p:nvSpPr>
        <p:spPr>
          <a:xfrm>
            <a:off x="1504950" y="5478707"/>
            <a:ext cx="5022701" cy="2974923"/>
          </a:xfrm>
          <a:custGeom>
            <a:avLst/>
            <a:gdLst/>
            <a:ahLst/>
            <a:cxnLst/>
            <a:rect l="l" t="t" r="r" b="b"/>
            <a:pathLst>
              <a:path w="6696935" h="3966564">
                <a:moveTo>
                  <a:pt x="0" y="0"/>
                </a:moveTo>
                <a:lnTo>
                  <a:pt x="6696935" y="0"/>
                </a:lnTo>
                <a:lnTo>
                  <a:pt x="6696935" y="3966564"/>
                </a:lnTo>
                <a:lnTo>
                  <a:pt x="0" y="3966564"/>
                </a:lnTo>
                <a:lnTo>
                  <a:pt x="0" y="0"/>
                </a:lnTo>
                <a:close/>
              </a:path>
            </a:pathLst>
          </a:custGeom>
          <a:blipFill>
            <a:blip r:embed="rId3"/>
            <a:stretch>
              <a:fillRect/>
            </a:stretch>
          </a:blipFill>
        </p:spPr>
      </p:sp>
      <p:sp>
        <p:nvSpPr>
          <p:cNvPr id="5" name="Freeform 5"/>
          <p:cNvSpPr/>
          <p:nvPr/>
        </p:nvSpPr>
        <p:spPr>
          <a:xfrm>
            <a:off x="6711818" y="5478707"/>
            <a:ext cx="5022701" cy="2974923"/>
          </a:xfrm>
          <a:custGeom>
            <a:avLst/>
            <a:gdLst/>
            <a:ahLst/>
            <a:cxnLst/>
            <a:rect l="l" t="t" r="r" b="b"/>
            <a:pathLst>
              <a:path w="6696935" h="3966564">
                <a:moveTo>
                  <a:pt x="0" y="0"/>
                </a:moveTo>
                <a:lnTo>
                  <a:pt x="6696935" y="0"/>
                </a:lnTo>
                <a:lnTo>
                  <a:pt x="6696935" y="3966564"/>
                </a:lnTo>
                <a:lnTo>
                  <a:pt x="0" y="3966564"/>
                </a:lnTo>
                <a:lnTo>
                  <a:pt x="0" y="0"/>
                </a:lnTo>
                <a:close/>
              </a:path>
            </a:pathLst>
          </a:custGeom>
          <a:blipFill>
            <a:blip r:embed="rId4"/>
            <a:stretch>
              <a:fillRect/>
            </a:stretch>
          </a:blipFill>
        </p:spPr>
      </p:sp>
      <p:sp>
        <p:nvSpPr>
          <p:cNvPr id="6" name="Freeform 6"/>
          <p:cNvSpPr/>
          <p:nvPr/>
        </p:nvSpPr>
        <p:spPr>
          <a:xfrm>
            <a:off x="6711818" y="2381374"/>
            <a:ext cx="5022701" cy="2974984"/>
          </a:xfrm>
          <a:custGeom>
            <a:avLst/>
            <a:gdLst/>
            <a:ahLst/>
            <a:cxnLst/>
            <a:rect l="l" t="t" r="r" b="b"/>
            <a:pathLst>
              <a:path w="6696935" h="3966646">
                <a:moveTo>
                  <a:pt x="0" y="0"/>
                </a:moveTo>
                <a:lnTo>
                  <a:pt x="6696935" y="0"/>
                </a:lnTo>
                <a:lnTo>
                  <a:pt x="6696935" y="3966647"/>
                </a:lnTo>
                <a:lnTo>
                  <a:pt x="0" y="3966647"/>
                </a:lnTo>
                <a:lnTo>
                  <a:pt x="0" y="0"/>
                </a:lnTo>
                <a:close/>
              </a:path>
            </a:pathLst>
          </a:custGeom>
          <a:blipFill>
            <a:blip r:embed="rId5"/>
            <a:stretch>
              <a:fillRect r="-82"/>
            </a:stretch>
          </a:blipFill>
        </p:spPr>
      </p:sp>
      <p:grpSp>
        <p:nvGrpSpPr>
          <p:cNvPr id="7" name="Group 7"/>
          <p:cNvGrpSpPr/>
          <p:nvPr/>
        </p:nvGrpSpPr>
        <p:grpSpPr>
          <a:xfrm>
            <a:off x="11620500" y="9296400"/>
            <a:ext cx="4161604" cy="952500"/>
            <a:chOff x="0" y="0"/>
            <a:chExt cx="5548806" cy="1270000"/>
          </a:xfrm>
        </p:grpSpPr>
        <p:sp>
          <p:nvSpPr>
            <p:cNvPr id="8" name="Freeform 8"/>
            <p:cNvSpPr/>
            <p:nvPr/>
          </p:nvSpPr>
          <p:spPr>
            <a:xfrm>
              <a:off x="0" y="0"/>
              <a:ext cx="3092174" cy="1270000"/>
            </a:xfrm>
            <a:custGeom>
              <a:avLst/>
              <a:gdLst/>
              <a:ahLst/>
              <a:cxnLst/>
              <a:rect l="l" t="t" r="r" b="b"/>
              <a:pathLst>
                <a:path w="3092174" h="1270000">
                  <a:moveTo>
                    <a:pt x="0" y="0"/>
                  </a:moveTo>
                  <a:lnTo>
                    <a:pt x="3092174" y="0"/>
                  </a:lnTo>
                  <a:lnTo>
                    <a:pt x="3092174" y="1270000"/>
                  </a:lnTo>
                  <a:lnTo>
                    <a:pt x="0" y="1270000"/>
                  </a:lnTo>
                  <a:lnTo>
                    <a:pt x="0" y="0"/>
                  </a:lnTo>
                  <a:close/>
                </a:path>
              </a:pathLst>
            </a:custGeom>
            <a:blipFill>
              <a:blip r:embed="rId6"/>
              <a:stretch>
                <a:fillRect/>
              </a:stretch>
            </a:blipFill>
          </p:spPr>
        </p:sp>
        <p:sp>
          <p:nvSpPr>
            <p:cNvPr id="9" name="Freeform 9"/>
            <p:cNvSpPr/>
            <p:nvPr/>
          </p:nvSpPr>
          <p:spPr>
            <a:xfrm>
              <a:off x="3650337" y="0"/>
              <a:ext cx="1898469" cy="1270000"/>
            </a:xfrm>
            <a:custGeom>
              <a:avLst/>
              <a:gdLst/>
              <a:ahLst/>
              <a:cxnLst/>
              <a:rect l="l" t="t" r="r" b="b"/>
              <a:pathLst>
                <a:path w="1898469" h="1270000">
                  <a:moveTo>
                    <a:pt x="0" y="0"/>
                  </a:moveTo>
                  <a:lnTo>
                    <a:pt x="1898469" y="0"/>
                  </a:lnTo>
                  <a:lnTo>
                    <a:pt x="1898469" y="1270000"/>
                  </a:lnTo>
                  <a:lnTo>
                    <a:pt x="0" y="1270000"/>
                  </a:lnTo>
                  <a:lnTo>
                    <a:pt x="0" y="0"/>
                  </a:lnTo>
                  <a:close/>
                </a:path>
              </a:pathLst>
            </a:custGeom>
            <a:blipFill>
              <a:blip r:embed="rId7"/>
              <a:stretch>
                <a:fillRect/>
              </a:stretch>
            </a:blipFill>
          </p:spPr>
        </p:sp>
      </p:grpSp>
      <p:grpSp>
        <p:nvGrpSpPr>
          <p:cNvPr id="14" name="Group 14"/>
          <p:cNvGrpSpPr/>
          <p:nvPr/>
        </p:nvGrpSpPr>
        <p:grpSpPr>
          <a:xfrm>
            <a:off x="1028700" y="167276"/>
            <a:ext cx="10705819" cy="642349"/>
            <a:chOff x="0" y="0"/>
            <a:chExt cx="14274425" cy="856465"/>
          </a:xfrm>
        </p:grpSpPr>
        <p:grpSp>
          <p:nvGrpSpPr>
            <p:cNvPr id="15" name="Group 15"/>
            <p:cNvGrpSpPr/>
            <p:nvPr/>
          </p:nvGrpSpPr>
          <p:grpSpPr>
            <a:xfrm rot="5400000">
              <a:off x="3854095" y="-999210"/>
              <a:ext cx="856465" cy="2854885"/>
              <a:chOff x="0" y="0"/>
              <a:chExt cx="376296" cy="1254321"/>
            </a:xfrm>
          </p:grpSpPr>
          <p:sp>
            <p:nvSpPr>
              <p:cNvPr id="16" name="Freeform 16"/>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DC6A1C">
                  <a:alpha val="24706"/>
                </a:srgbClr>
              </a:solidFill>
            </p:spPr>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18" name="TextBox 18"/>
            <p:cNvSpPr txBox="1"/>
            <p:nvPr/>
          </p:nvSpPr>
          <p:spPr>
            <a:xfrm>
              <a:off x="2869159" y="265478"/>
              <a:ext cx="2826336"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2: Data treatment</a:t>
              </a:r>
            </a:p>
          </p:txBody>
        </p:sp>
        <p:grpSp>
          <p:nvGrpSpPr>
            <p:cNvPr id="19" name="Group 19"/>
            <p:cNvGrpSpPr/>
            <p:nvPr/>
          </p:nvGrpSpPr>
          <p:grpSpPr>
            <a:xfrm rot="5400000">
              <a:off x="6708980" y="-999210"/>
              <a:ext cx="856465" cy="2854885"/>
              <a:chOff x="0" y="0"/>
              <a:chExt cx="376296" cy="1254321"/>
            </a:xfrm>
          </p:grpSpPr>
          <p:sp>
            <p:nvSpPr>
              <p:cNvPr id="20" name="Freeform 20"/>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94177E">
                  <a:alpha val="24706"/>
                </a:srgbClr>
              </a:solidFill>
            </p:spPr>
          </p:sp>
          <p:sp>
            <p:nvSpPr>
              <p:cNvPr id="21" name="TextBox 21"/>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22" name="TextBox 22"/>
            <p:cNvSpPr txBox="1"/>
            <p:nvPr/>
          </p:nvSpPr>
          <p:spPr>
            <a:xfrm>
              <a:off x="5724044" y="108459"/>
              <a:ext cx="2826336" cy="610972"/>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3: Feature manipulation and comprehension</a:t>
              </a:r>
            </a:p>
          </p:txBody>
        </p:sp>
        <p:grpSp>
          <p:nvGrpSpPr>
            <p:cNvPr id="23" name="Group 23"/>
            <p:cNvGrpSpPr/>
            <p:nvPr/>
          </p:nvGrpSpPr>
          <p:grpSpPr>
            <a:xfrm rot="5400000">
              <a:off x="9563865" y="-999210"/>
              <a:ext cx="856465" cy="2854885"/>
              <a:chOff x="0" y="0"/>
              <a:chExt cx="376296" cy="1254321"/>
            </a:xfrm>
          </p:grpSpPr>
          <p:sp>
            <p:nvSpPr>
              <p:cNvPr id="24" name="Freeform 24"/>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A3A7A7"/>
              </a:solidFill>
            </p:spPr>
          </p:sp>
          <p:sp>
            <p:nvSpPr>
              <p:cNvPr id="25" name="TextBox 25"/>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26" name="TextBox 26"/>
            <p:cNvSpPr txBox="1"/>
            <p:nvPr/>
          </p:nvSpPr>
          <p:spPr>
            <a:xfrm>
              <a:off x="8593204" y="265478"/>
              <a:ext cx="2797787"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4: Clustering</a:t>
              </a:r>
            </a:p>
          </p:txBody>
        </p:sp>
        <p:grpSp>
          <p:nvGrpSpPr>
            <p:cNvPr id="27" name="Group 27"/>
            <p:cNvGrpSpPr/>
            <p:nvPr/>
          </p:nvGrpSpPr>
          <p:grpSpPr>
            <a:xfrm rot="5400000">
              <a:off x="12418750" y="-999210"/>
              <a:ext cx="856465" cy="2854885"/>
              <a:chOff x="0" y="0"/>
              <a:chExt cx="376296" cy="1254321"/>
            </a:xfrm>
          </p:grpSpPr>
          <p:sp>
            <p:nvSpPr>
              <p:cNvPr id="28" name="Freeform 28"/>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8FC3F4">
                  <a:alpha val="24706"/>
                </a:srgbClr>
              </a:solidFill>
            </p:spPr>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30" name="TextBox 30"/>
            <p:cNvSpPr txBox="1"/>
            <p:nvPr/>
          </p:nvSpPr>
          <p:spPr>
            <a:xfrm>
              <a:off x="11448089" y="265478"/>
              <a:ext cx="2797787"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5: Forecasting</a:t>
              </a:r>
            </a:p>
          </p:txBody>
        </p:sp>
        <p:grpSp>
          <p:nvGrpSpPr>
            <p:cNvPr id="31" name="Group 31"/>
            <p:cNvGrpSpPr/>
            <p:nvPr/>
          </p:nvGrpSpPr>
          <p:grpSpPr>
            <a:xfrm rot="5400000">
              <a:off x="999210" y="-999210"/>
              <a:ext cx="856465" cy="2854885"/>
              <a:chOff x="0" y="0"/>
              <a:chExt cx="501728" cy="1672428"/>
            </a:xfrm>
          </p:grpSpPr>
          <p:sp>
            <p:nvSpPr>
              <p:cNvPr id="32" name="Freeform 32"/>
              <p:cNvSpPr/>
              <p:nvPr/>
            </p:nvSpPr>
            <p:spPr>
              <a:xfrm>
                <a:off x="0" y="0"/>
                <a:ext cx="501728" cy="1672428"/>
              </a:xfrm>
              <a:custGeom>
                <a:avLst/>
                <a:gdLst/>
                <a:ahLst/>
                <a:cxnLst/>
                <a:rect l="l" t="t" r="r" b="b"/>
                <a:pathLst>
                  <a:path w="501728" h="1672428">
                    <a:moveTo>
                      <a:pt x="205909" y="0"/>
                    </a:moveTo>
                    <a:lnTo>
                      <a:pt x="295819" y="0"/>
                    </a:lnTo>
                    <a:cubicBezTo>
                      <a:pt x="350430" y="0"/>
                      <a:pt x="402803" y="21694"/>
                      <a:pt x="441419" y="60309"/>
                    </a:cubicBezTo>
                    <a:cubicBezTo>
                      <a:pt x="480034" y="98925"/>
                      <a:pt x="501728" y="151299"/>
                      <a:pt x="501728" y="205909"/>
                    </a:cubicBezTo>
                    <a:lnTo>
                      <a:pt x="501728" y="1466519"/>
                    </a:lnTo>
                    <a:cubicBezTo>
                      <a:pt x="501728" y="1521129"/>
                      <a:pt x="480034" y="1573503"/>
                      <a:pt x="441419" y="1612119"/>
                    </a:cubicBezTo>
                    <a:cubicBezTo>
                      <a:pt x="402803" y="1650734"/>
                      <a:pt x="350430" y="1672428"/>
                      <a:pt x="295819" y="1672428"/>
                    </a:cubicBezTo>
                    <a:lnTo>
                      <a:pt x="205909" y="1672428"/>
                    </a:lnTo>
                    <a:cubicBezTo>
                      <a:pt x="151299" y="1672428"/>
                      <a:pt x="98925" y="1650734"/>
                      <a:pt x="60309" y="1612119"/>
                    </a:cubicBezTo>
                    <a:cubicBezTo>
                      <a:pt x="21694" y="1573503"/>
                      <a:pt x="0" y="1521129"/>
                      <a:pt x="0" y="1466519"/>
                    </a:cubicBezTo>
                    <a:lnTo>
                      <a:pt x="0" y="205909"/>
                    </a:lnTo>
                    <a:cubicBezTo>
                      <a:pt x="0" y="151299"/>
                      <a:pt x="21694" y="98925"/>
                      <a:pt x="60309" y="60309"/>
                    </a:cubicBezTo>
                    <a:cubicBezTo>
                      <a:pt x="98925" y="21694"/>
                      <a:pt x="151299" y="0"/>
                      <a:pt x="205909" y="0"/>
                    </a:cubicBezTo>
                    <a:close/>
                  </a:path>
                </a:pathLst>
              </a:custGeom>
              <a:solidFill>
                <a:srgbClr val="99C01A">
                  <a:alpha val="24706"/>
                </a:srgbClr>
              </a:solidFill>
            </p:spPr>
          </p:sp>
          <p:sp>
            <p:nvSpPr>
              <p:cNvPr id="33" name="TextBox 33"/>
              <p:cNvSpPr txBox="1"/>
              <p:nvPr/>
            </p:nvSpPr>
            <p:spPr>
              <a:xfrm>
                <a:off x="0" y="-47625"/>
                <a:ext cx="812800" cy="860425"/>
              </a:xfrm>
              <a:prstGeom prst="rect">
                <a:avLst/>
              </a:prstGeom>
            </p:spPr>
            <p:txBody>
              <a:bodyPr lIns="38100" tIns="38100" rIns="38100" bIns="38100" rtlCol="0" anchor="ctr"/>
              <a:lstStyle/>
              <a:p>
                <a:pPr algn="ctr">
                  <a:lnSpc>
                    <a:spcPts val="2660"/>
                  </a:lnSpc>
                </a:pPr>
                <a:endParaRPr/>
              </a:p>
            </p:txBody>
          </p:sp>
        </p:grpSp>
        <p:sp>
          <p:nvSpPr>
            <p:cNvPr id="34" name="TextBox 34"/>
            <p:cNvSpPr txBox="1"/>
            <p:nvPr/>
          </p:nvSpPr>
          <p:spPr>
            <a:xfrm>
              <a:off x="5710" y="265478"/>
              <a:ext cx="2843465"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1: Database formatting</a:t>
              </a:r>
            </a:p>
          </p:txBody>
        </p:sp>
      </p:grpSp>
      <p:sp>
        <p:nvSpPr>
          <p:cNvPr id="35" name="TextBox 35"/>
          <p:cNvSpPr txBox="1"/>
          <p:nvPr/>
        </p:nvSpPr>
        <p:spPr>
          <a:xfrm>
            <a:off x="1028700" y="895350"/>
            <a:ext cx="12489924" cy="1104758"/>
          </a:xfrm>
          <a:prstGeom prst="rect">
            <a:avLst/>
          </a:prstGeom>
        </p:spPr>
        <p:txBody>
          <a:bodyPr lIns="0" tIns="0" rIns="0" bIns="0" rtlCol="0" anchor="t">
            <a:spAutoFit/>
          </a:bodyPr>
          <a:lstStyle/>
          <a:p>
            <a:pPr>
              <a:lnSpc>
                <a:spcPts val="8932"/>
              </a:lnSpc>
            </a:pPr>
            <a:r>
              <a:rPr lang="en-US" sz="6380">
                <a:solidFill>
                  <a:srgbClr val="000000"/>
                </a:solidFill>
                <a:latin typeface="Roboto"/>
              </a:rPr>
              <a:t>2: Clustering</a:t>
            </a:r>
          </a:p>
        </p:txBody>
      </p:sp>
      <p:sp>
        <p:nvSpPr>
          <p:cNvPr id="36" name="Freeform 36"/>
          <p:cNvSpPr/>
          <p:nvPr/>
        </p:nvSpPr>
        <p:spPr>
          <a:xfrm rot="-10800000">
            <a:off x="16433274" y="-1058162"/>
            <a:ext cx="3437471" cy="6496937"/>
          </a:xfrm>
          <a:custGeom>
            <a:avLst/>
            <a:gdLst/>
            <a:ahLst/>
            <a:cxnLst/>
            <a:rect l="l" t="t" r="r" b="b"/>
            <a:pathLst>
              <a:path w="3437471" h="6496937">
                <a:moveTo>
                  <a:pt x="0" y="0"/>
                </a:moveTo>
                <a:lnTo>
                  <a:pt x="3437471" y="0"/>
                </a:lnTo>
                <a:lnTo>
                  <a:pt x="3437471" y="6496937"/>
                </a:lnTo>
                <a:lnTo>
                  <a:pt x="0" y="6496937"/>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37" name="TextBox 37"/>
          <p:cNvSpPr txBox="1"/>
          <p:nvPr/>
        </p:nvSpPr>
        <p:spPr>
          <a:xfrm>
            <a:off x="11734519" y="2286000"/>
            <a:ext cx="4698756" cy="4703445"/>
          </a:xfrm>
          <a:prstGeom prst="rect">
            <a:avLst/>
          </a:prstGeom>
        </p:spPr>
        <p:txBody>
          <a:bodyPr lIns="0" tIns="0" rIns="0" bIns="0" rtlCol="0" anchor="t">
            <a:spAutoFit/>
          </a:bodyPr>
          <a:lstStyle/>
          <a:p>
            <a:pPr marL="604519" lvl="1" indent="-302260">
              <a:lnSpc>
                <a:spcPts val="4199"/>
              </a:lnSpc>
              <a:buFont typeface="Arial"/>
              <a:buChar char="•"/>
            </a:pPr>
            <a:r>
              <a:rPr lang="en-US" sz="2799" dirty="0">
                <a:solidFill>
                  <a:srgbClr val="14110F"/>
                </a:solidFill>
                <a:latin typeface="Roboto"/>
              </a:rPr>
              <a:t>Manual clustering was performed on pairs of medicines.</a:t>
            </a:r>
          </a:p>
          <a:p>
            <a:pPr marL="604519" lvl="1" indent="-302260">
              <a:lnSpc>
                <a:spcPts val="4199"/>
              </a:lnSpc>
              <a:buFont typeface="Arial"/>
              <a:buChar char="•"/>
            </a:pPr>
            <a:r>
              <a:rPr lang="en-US" sz="2799" dirty="0">
                <a:solidFill>
                  <a:srgbClr val="14110F"/>
                </a:solidFill>
                <a:latin typeface="Roboto"/>
              </a:rPr>
              <a:t>The pairs consisted of combinations of hospitals and medicines.</a:t>
            </a:r>
          </a:p>
          <a:p>
            <a:pPr marL="604519" lvl="1" indent="-302260">
              <a:lnSpc>
                <a:spcPts val="4199"/>
              </a:lnSpc>
              <a:buFont typeface="Arial"/>
              <a:buChar char="•"/>
            </a:pPr>
            <a:r>
              <a:rPr lang="en-US" sz="2799" dirty="0">
                <a:solidFill>
                  <a:srgbClr val="14110F"/>
                </a:solidFill>
                <a:latin typeface="Roboto"/>
              </a:rPr>
              <a:t>These pairs were grouped based on similarities in trend.</a:t>
            </a:r>
          </a:p>
        </p:txBody>
      </p:sp>
      <p:grpSp>
        <p:nvGrpSpPr>
          <p:cNvPr id="38" name="Group 5"/>
          <p:cNvGrpSpPr/>
          <p:nvPr/>
        </p:nvGrpSpPr>
        <p:grpSpPr>
          <a:xfrm>
            <a:off x="0" y="9258300"/>
            <a:ext cx="9134475" cy="1028700"/>
            <a:chOff x="0" y="0"/>
            <a:chExt cx="12179300" cy="1371600"/>
          </a:xfrm>
        </p:grpSpPr>
        <p:sp>
          <p:nvSpPr>
            <p:cNvPr id="39" name="AutoShape 6"/>
            <p:cNvSpPr/>
            <p:nvPr/>
          </p:nvSpPr>
          <p:spPr>
            <a:xfrm>
              <a:off x="1625600" y="0"/>
              <a:ext cx="10553700" cy="1371600"/>
            </a:xfrm>
            <a:prstGeom prst="rect">
              <a:avLst/>
            </a:prstGeom>
            <a:solidFill>
              <a:srgbClr val="A3A7A7"/>
            </a:solidFill>
          </p:spPr>
        </p:sp>
        <p:sp>
          <p:nvSpPr>
            <p:cNvPr id="40" name="Freeform 8"/>
            <p:cNvSpPr/>
            <p:nvPr/>
          </p:nvSpPr>
          <p:spPr>
            <a:xfrm>
              <a:off x="0" y="0"/>
              <a:ext cx="1625600" cy="1371600"/>
            </a:xfrm>
            <a:custGeom>
              <a:avLst/>
              <a:gdLst/>
              <a:ahLst/>
              <a:cxnLst/>
              <a:rect l="l" t="t" r="r" b="b"/>
              <a:pathLst>
                <a:path w="316130" h="266735">
                  <a:moveTo>
                    <a:pt x="0" y="0"/>
                  </a:moveTo>
                  <a:lnTo>
                    <a:pt x="316130" y="0"/>
                  </a:lnTo>
                  <a:lnTo>
                    <a:pt x="316130" y="266735"/>
                  </a:lnTo>
                  <a:lnTo>
                    <a:pt x="0" y="266735"/>
                  </a:lnTo>
                  <a:close/>
                </a:path>
              </a:pathLst>
            </a:custGeom>
            <a:solidFill>
              <a:srgbClr val="000000"/>
            </a:solidFill>
          </p:spPr>
          <p:txBody>
            <a:bodyPr/>
            <a:lstStyle/>
            <a:p>
              <a:pPr algn="ctr"/>
              <a:r>
                <a:rPr lang="fr-FR" sz="5400" dirty="0" smtClean="0">
                  <a:ln>
                    <a:solidFill>
                      <a:schemeClr val="bg1"/>
                    </a:solidFill>
                  </a:ln>
                  <a:solidFill>
                    <a:schemeClr val="bg1"/>
                  </a:solidFill>
                </a:rPr>
                <a:t>12</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tângulo de cantos arredondados 62"/>
          <p:cNvSpPr/>
          <p:nvPr/>
        </p:nvSpPr>
        <p:spPr>
          <a:xfrm>
            <a:off x="7178625" y="2383200"/>
            <a:ext cx="4680000" cy="1440000"/>
          </a:xfrm>
          <a:prstGeom prst="roundRect">
            <a:avLst/>
          </a:prstGeom>
          <a:solidFill>
            <a:srgbClr val="CD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3919"/>
              </a:lnSpc>
            </a:pPr>
            <a:r>
              <a:rPr lang="en-US" sz="3000" dirty="0">
                <a:solidFill>
                  <a:srgbClr val="000000"/>
                </a:solidFill>
                <a:latin typeface="Roboto Bold"/>
              </a:rPr>
              <a:t>Random forest </a:t>
            </a:r>
            <a:r>
              <a:rPr lang="en-US" sz="3000" dirty="0" err="1">
                <a:solidFill>
                  <a:srgbClr val="000000"/>
                </a:solidFill>
                <a:latin typeface="Roboto Bold"/>
              </a:rPr>
              <a:t>regressor</a:t>
            </a:r>
            <a:endParaRPr lang="en-US" sz="3000" dirty="0">
              <a:solidFill>
                <a:srgbClr val="000000"/>
              </a:solidFill>
              <a:latin typeface="Roboto Bold"/>
            </a:endParaRPr>
          </a:p>
        </p:txBody>
      </p:sp>
      <p:sp>
        <p:nvSpPr>
          <p:cNvPr id="5" name="TextBox 5"/>
          <p:cNvSpPr txBox="1"/>
          <p:nvPr/>
        </p:nvSpPr>
        <p:spPr>
          <a:xfrm>
            <a:off x="1504950" y="2848610"/>
            <a:ext cx="4762500" cy="500380"/>
          </a:xfrm>
          <a:prstGeom prst="rect">
            <a:avLst/>
          </a:prstGeom>
        </p:spPr>
        <p:txBody>
          <a:bodyPr lIns="0" tIns="0" rIns="0" bIns="0" rtlCol="0" anchor="t">
            <a:spAutoFit/>
          </a:bodyPr>
          <a:lstStyle/>
          <a:p>
            <a:pPr algn="ctr">
              <a:lnSpc>
                <a:spcPts val="3919"/>
              </a:lnSpc>
            </a:pPr>
            <a:r>
              <a:rPr lang="en-US" sz="2799">
                <a:solidFill>
                  <a:srgbClr val="FFFFFF"/>
                </a:solidFill>
                <a:latin typeface="Roboto Bold"/>
              </a:rPr>
              <a:t>Prévision</a:t>
            </a:r>
          </a:p>
        </p:txBody>
      </p:sp>
      <p:grpSp>
        <p:nvGrpSpPr>
          <p:cNvPr id="31" name="Group 31"/>
          <p:cNvGrpSpPr/>
          <p:nvPr/>
        </p:nvGrpSpPr>
        <p:grpSpPr>
          <a:xfrm>
            <a:off x="11620500" y="9296400"/>
            <a:ext cx="4161604" cy="952500"/>
            <a:chOff x="0" y="0"/>
            <a:chExt cx="5548806" cy="1270000"/>
          </a:xfrm>
        </p:grpSpPr>
        <p:sp>
          <p:nvSpPr>
            <p:cNvPr id="32" name="Freeform 32"/>
            <p:cNvSpPr/>
            <p:nvPr/>
          </p:nvSpPr>
          <p:spPr>
            <a:xfrm>
              <a:off x="0" y="0"/>
              <a:ext cx="3092174" cy="1270000"/>
            </a:xfrm>
            <a:custGeom>
              <a:avLst/>
              <a:gdLst/>
              <a:ahLst/>
              <a:cxnLst/>
              <a:rect l="l" t="t" r="r" b="b"/>
              <a:pathLst>
                <a:path w="3092174" h="1270000">
                  <a:moveTo>
                    <a:pt x="0" y="0"/>
                  </a:moveTo>
                  <a:lnTo>
                    <a:pt x="3092174" y="0"/>
                  </a:lnTo>
                  <a:lnTo>
                    <a:pt x="3092174" y="1270000"/>
                  </a:lnTo>
                  <a:lnTo>
                    <a:pt x="0" y="1270000"/>
                  </a:lnTo>
                  <a:lnTo>
                    <a:pt x="0" y="0"/>
                  </a:lnTo>
                  <a:close/>
                </a:path>
              </a:pathLst>
            </a:custGeom>
            <a:blipFill>
              <a:blip r:embed="rId2"/>
              <a:stretch>
                <a:fillRect/>
              </a:stretch>
            </a:blipFill>
          </p:spPr>
        </p:sp>
        <p:sp>
          <p:nvSpPr>
            <p:cNvPr id="33" name="Freeform 33"/>
            <p:cNvSpPr/>
            <p:nvPr/>
          </p:nvSpPr>
          <p:spPr>
            <a:xfrm>
              <a:off x="3650337" y="0"/>
              <a:ext cx="1898469" cy="1270000"/>
            </a:xfrm>
            <a:custGeom>
              <a:avLst/>
              <a:gdLst/>
              <a:ahLst/>
              <a:cxnLst/>
              <a:rect l="l" t="t" r="r" b="b"/>
              <a:pathLst>
                <a:path w="1898469" h="1270000">
                  <a:moveTo>
                    <a:pt x="0" y="0"/>
                  </a:moveTo>
                  <a:lnTo>
                    <a:pt x="1898469" y="0"/>
                  </a:lnTo>
                  <a:lnTo>
                    <a:pt x="1898469" y="1270000"/>
                  </a:lnTo>
                  <a:lnTo>
                    <a:pt x="0" y="1270000"/>
                  </a:lnTo>
                  <a:lnTo>
                    <a:pt x="0" y="0"/>
                  </a:lnTo>
                  <a:close/>
                </a:path>
              </a:pathLst>
            </a:custGeom>
            <a:blipFill>
              <a:blip r:embed="rId3"/>
              <a:stretch>
                <a:fillRect/>
              </a:stretch>
            </a:blipFill>
          </p:spPr>
        </p:sp>
      </p:grpSp>
      <p:grpSp>
        <p:nvGrpSpPr>
          <p:cNvPr id="38" name="Group 38"/>
          <p:cNvGrpSpPr/>
          <p:nvPr/>
        </p:nvGrpSpPr>
        <p:grpSpPr>
          <a:xfrm>
            <a:off x="1028700" y="167276"/>
            <a:ext cx="10705819" cy="642349"/>
            <a:chOff x="0" y="0"/>
            <a:chExt cx="14274425" cy="856465"/>
          </a:xfrm>
        </p:grpSpPr>
        <p:grpSp>
          <p:nvGrpSpPr>
            <p:cNvPr id="39" name="Group 39"/>
            <p:cNvGrpSpPr/>
            <p:nvPr/>
          </p:nvGrpSpPr>
          <p:grpSpPr>
            <a:xfrm rot="5400000">
              <a:off x="3854095" y="-999210"/>
              <a:ext cx="856465" cy="2854885"/>
              <a:chOff x="0" y="0"/>
              <a:chExt cx="376296" cy="1254321"/>
            </a:xfrm>
          </p:grpSpPr>
          <p:sp>
            <p:nvSpPr>
              <p:cNvPr id="40" name="Freeform 40"/>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DC6A1C">
                  <a:alpha val="24706"/>
                </a:srgbClr>
              </a:solidFill>
            </p:spPr>
          </p:sp>
          <p:sp>
            <p:nvSpPr>
              <p:cNvPr id="41" name="TextBox 41"/>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42" name="TextBox 42"/>
            <p:cNvSpPr txBox="1"/>
            <p:nvPr/>
          </p:nvSpPr>
          <p:spPr>
            <a:xfrm>
              <a:off x="2869159" y="265478"/>
              <a:ext cx="2826336"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2: Data treatment</a:t>
              </a:r>
            </a:p>
          </p:txBody>
        </p:sp>
        <p:grpSp>
          <p:nvGrpSpPr>
            <p:cNvPr id="43" name="Group 43"/>
            <p:cNvGrpSpPr/>
            <p:nvPr/>
          </p:nvGrpSpPr>
          <p:grpSpPr>
            <a:xfrm rot="5400000">
              <a:off x="6708980" y="-999210"/>
              <a:ext cx="856465" cy="2854885"/>
              <a:chOff x="0" y="0"/>
              <a:chExt cx="376296" cy="1254321"/>
            </a:xfrm>
          </p:grpSpPr>
          <p:sp>
            <p:nvSpPr>
              <p:cNvPr id="44" name="Freeform 44"/>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94177E">
                  <a:alpha val="24706"/>
                </a:srgbClr>
              </a:solidFill>
            </p:spPr>
          </p:sp>
          <p:sp>
            <p:nvSpPr>
              <p:cNvPr id="45" name="TextBox 45"/>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46" name="TextBox 46"/>
            <p:cNvSpPr txBox="1"/>
            <p:nvPr/>
          </p:nvSpPr>
          <p:spPr>
            <a:xfrm>
              <a:off x="5724044" y="108459"/>
              <a:ext cx="2826336" cy="610972"/>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3: Feature manipulation and comprehension</a:t>
              </a:r>
            </a:p>
          </p:txBody>
        </p:sp>
        <p:grpSp>
          <p:nvGrpSpPr>
            <p:cNvPr id="47" name="Group 47"/>
            <p:cNvGrpSpPr/>
            <p:nvPr/>
          </p:nvGrpSpPr>
          <p:grpSpPr>
            <a:xfrm rot="5400000">
              <a:off x="9563865" y="-999210"/>
              <a:ext cx="856465" cy="2854885"/>
              <a:chOff x="0" y="0"/>
              <a:chExt cx="376296" cy="1254321"/>
            </a:xfrm>
          </p:grpSpPr>
          <p:sp>
            <p:nvSpPr>
              <p:cNvPr id="48" name="Freeform 48"/>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A3A7A7">
                  <a:alpha val="24706"/>
                </a:srgbClr>
              </a:solidFill>
            </p:spPr>
          </p:sp>
          <p:sp>
            <p:nvSpPr>
              <p:cNvPr id="49" name="TextBox 49"/>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50" name="TextBox 50"/>
            <p:cNvSpPr txBox="1"/>
            <p:nvPr/>
          </p:nvSpPr>
          <p:spPr>
            <a:xfrm>
              <a:off x="8593204" y="265478"/>
              <a:ext cx="2797787"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4: Clustering</a:t>
              </a:r>
            </a:p>
          </p:txBody>
        </p:sp>
        <p:grpSp>
          <p:nvGrpSpPr>
            <p:cNvPr id="51" name="Group 51"/>
            <p:cNvGrpSpPr/>
            <p:nvPr/>
          </p:nvGrpSpPr>
          <p:grpSpPr>
            <a:xfrm rot="5400000">
              <a:off x="12418750" y="-999210"/>
              <a:ext cx="856465" cy="2854885"/>
              <a:chOff x="0" y="0"/>
              <a:chExt cx="376296" cy="1254321"/>
            </a:xfrm>
          </p:grpSpPr>
          <p:sp>
            <p:nvSpPr>
              <p:cNvPr id="52" name="Freeform 52"/>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8FC3F4"/>
              </a:solidFill>
            </p:spPr>
          </p:sp>
          <p:sp>
            <p:nvSpPr>
              <p:cNvPr id="53" name="TextBox 53"/>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54" name="TextBox 54"/>
            <p:cNvSpPr txBox="1"/>
            <p:nvPr/>
          </p:nvSpPr>
          <p:spPr>
            <a:xfrm>
              <a:off x="11448089" y="265478"/>
              <a:ext cx="2797787"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5: Forecasting</a:t>
              </a:r>
            </a:p>
          </p:txBody>
        </p:sp>
        <p:grpSp>
          <p:nvGrpSpPr>
            <p:cNvPr id="55" name="Group 55"/>
            <p:cNvGrpSpPr/>
            <p:nvPr/>
          </p:nvGrpSpPr>
          <p:grpSpPr>
            <a:xfrm rot="5400000">
              <a:off x="999210" y="-999210"/>
              <a:ext cx="856465" cy="2854885"/>
              <a:chOff x="0" y="0"/>
              <a:chExt cx="501728" cy="1672428"/>
            </a:xfrm>
          </p:grpSpPr>
          <p:sp>
            <p:nvSpPr>
              <p:cNvPr id="56" name="Freeform 56"/>
              <p:cNvSpPr/>
              <p:nvPr/>
            </p:nvSpPr>
            <p:spPr>
              <a:xfrm>
                <a:off x="0" y="0"/>
                <a:ext cx="501728" cy="1672428"/>
              </a:xfrm>
              <a:custGeom>
                <a:avLst/>
                <a:gdLst/>
                <a:ahLst/>
                <a:cxnLst/>
                <a:rect l="l" t="t" r="r" b="b"/>
                <a:pathLst>
                  <a:path w="501728" h="1672428">
                    <a:moveTo>
                      <a:pt x="205909" y="0"/>
                    </a:moveTo>
                    <a:lnTo>
                      <a:pt x="295819" y="0"/>
                    </a:lnTo>
                    <a:cubicBezTo>
                      <a:pt x="350430" y="0"/>
                      <a:pt x="402803" y="21694"/>
                      <a:pt x="441419" y="60309"/>
                    </a:cubicBezTo>
                    <a:cubicBezTo>
                      <a:pt x="480034" y="98925"/>
                      <a:pt x="501728" y="151299"/>
                      <a:pt x="501728" y="205909"/>
                    </a:cubicBezTo>
                    <a:lnTo>
                      <a:pt x="501728" y="1466519"/>
                    </a:lnTo>
                    <a:cubicBezTo>
                      <a:pt x="501728" y="1521129"/>
                      <a:pt x="480034" y="1573503"/>
                      <a:pt x="441419" y="1612119"/>
                    </a:cubicBezTo>
                    <a:cubicBezTo>
                      <a:pt x="402803" y="1650734"/>
                      <a:pt x="350430" y="1672428"/>
                      <a:pt x="295819" y="1672428"/>
                    </a:cubicBezTo>
                    <a:lnTo>
                      <a:pt x="205909" y="1672428"/>
                    </a:lnTo>
                    <a:cubicBezTo>
                      <a:pt x="151299" y="1672428"/>
                      <a:pt x="98925" y="1650734"/>
                      <a:pt x="60309" y="1612119"/>
                    </a:cubicBezTo>
                    <a:cubicBezTo>
                      <a:pt x="21694" y="1573503"/>
                      <a:pt x="0" y="1521129"/>
                      <a:pt x="0" y="1466519"/>
                    </a:cubicBezTo>
                    <a:lnTo>
                      <a:pt x="0" y="205909"/>
                    </a:lnTo>
                    <a:cubicBezTo>
                      <a:pt x="0" y="151299"/>
                      <a:pt x="21694" y="98925"/>
                      <a:pt x="60309" y="60309"/>
                    </a:cubicBezTo>
                    <a:cubicBezTo>
                      <a:pt x="98925" y="21694"/>
                      <a:pt x="151299" y="0"/>
                      <a:pt x="205909" y="0"/>
                    </a:cubicBezTo>
                    <a:close/>
                  </a:path>
                </a:pathLst>
              </a:custGeom>
              <a:solidFill>
                <a:srgbClr val="99C01A">
                  <a:alpha val="24706"/>
                </a:srgbClr>
              </a:solidFill>
            </p:spPr>
          </p:sp>
          <p:sp>
            <p:nvSpPr>
              <p:cNvPr id="57" name="TextBox 57"/>
              <p:cNvSpPr txBox="1"/>
              <p:nvPr/>
            </p:nvSpPr>
            <p:spPr>
              <a:xfrm>
                <a:off x="0" y="-47625"/>
                <a:ext cx="812800" cy="860425"/>
              </a:xfrm>
              <a:prstGeom prst="rect">
                <a:avLst/>
              </a:prstGeom>
            </p:spPr>
            <p:txBody>
              <a:bodyPr lIns="38100" tIns="38100" rIns="38100" bIns="38100" rtlCol="0" anchor="ctr"/>
              <a:lstStyle/>
              <a:p>
                <a:pPr algn="ctr">
                  <a:lnSpc>
                    <a:spcPts val="2660"/>
                  </a:lnSpc>
                </a:pPr>
                <a:endParaRPr/>
              </a:p>
            </p:txBody>
          </p:sp>
        </p:grpSp>
        <p:sp>
          <p:nvSpPr>
            <p:cNvPr id="58" name="TextBox 58"/>
            <p:cNvSpPr txBox="1"/>
            <p:nvPr/>
          </p:nvSpPr>
          <p:spPr>
            <a:xfrm>
              <a:off x="5710" y="265478"/>
              <a:ext cx="2843465"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1: Database formatting</a:t>
              </a:r>
            </a:p>
          </p:txBody>
        </p:sp>
      </p:grpSp>
      <p:sp>
        <p:nvSpPr>
          <p:cNvPr id="59" name="TextBox 59"/>
          <p:cNvSpPr txBox="1"/>
          <p:nvPr/>
        </p:nvSpPr>
        <p:spPr>
          <a:xfrm>
            <a:off x="1028700" y="895350"/>
            <a:ext cx="12489924" cy="1104758"/>
          </a:xfrm>
          <a:prstGeom prst="rect">
            <a:avLst/>
          </a:prstGeom>
        </p:spPr>
        <p:txBody>
          <a:bodyPr lIns="0" tIns="0" rIns="0" bIns="0" rtlCol="0" anchor="t">
            <a:spAutoFit/>
          </a:bodyPr>
          <a:lstStyle/>
          <a:p>
            <a:pPr>
              <a:lnSpc>
                <a:spcPts val="8932"/>
              </a:lnSpc>
            </a:pPr>
            <a:r>
              <a:rPr lang="en-US" sz="6380">
                <a:solidFill>
                  <a:srgbClr val="000000"/>
                </a:solidFill>
                <a:latin typeface="Roboto"/>
              </a:rPr>
              <a:t>3: Forecasting</a:t>
            </a:r>
          </a:p>
        </p:txBody>
      </p:sp>
      <p:sp>
        <p:nvSpPr>
          <p:cNvPr id="60" name="Freeform 60"/>
          <p:cNvSpPr/>
          <p:nvPr/>
        </p:nvSpPr>
        <p:spPr>
          <a:xfrm rot="-10800000">
            <a:off x="17259300" y="-677162"/>
            <a:ext cx="2479948" cy="4687187"/>
          </a:xfrm>
          <a:custGeom>
            <a:avLst/>
            <a:gdLst/>
            <a:ahLst/>
            <a:cxnLst/>
            <a:rect l="l" t="t" r="r" b="b"/>
            <a:pathLst>
              <a:path w="2479948" h="4687187">
                <a:moveTo>
                  <a:pt x="0" y="0"/>
                </a:moveTo>
                <a:lnTo>
                  <a:pt x="2479948" y="0"/>
                </a:lnTo>
                <a:lnTo>
                  <a:pt x="2479948" y="4687187"/>
                </a:lnTo>
                <a:lnTo>
                  <a:pt x="0" y="468718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1" name="Freeform 61"/>
          <p:cNvSpPr/>
          <p:nvPr/>
        </p:nvSpPr>
        <p:spPr>
          <a:xfrm rot="-10800000">
            <a:off x="-1238130" y="4210982"/>
            <a:ext cx="2266830" cy="4284387"/>
          </a:xfrm>
          <a:custGeom>
            <a:avLst/>
            <a:gdLst/>
            <a:ahLst/>
            <a:cxnLst/>
            <a:rect l="l" t="t" r="r" b="b"/>
            <a:pathLst>
              <a:path w="2266830" h="4284387">
                <a:moveTo>
                  <a:pt x="0" y="0"/>
                </a:moveTo>
                <a:lnTo>
                  <a:pt x="2266830" y="0"/>
                </a:lnTo>
                <a:lnTo>
                  <a:pt x="2266830" y="4284386"/>
                </a:lnTo>
                <a:lnTo>
                  <a:pt x="0" y="428438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2" name="Retângulo de cantos arredondados 61"/>
          <p:cNvSpPr/>
          <p:nvPr/>
        </p:nvSpPr>
        <p:spPr>
          <a:xfrm>
            <a:off x="1504800" y="2383200"/>
            <a:ext cx="4680000" cy="1440000"/>
          </a:xfrm>
          <a:prstGeom prst="roundRect">
            <a:avLst/>
          </a:prstGeom>
          <a:solidFill>
            <a:srgbClr val="8FC3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199"/>
              </a:lnSpc>
            </a:pPr>
            <a:r>
              <a:rPr lang="en-US" sz="2999" dirty="0">
                <a:solidFill>
                  <a:srgbClr val="FFFFFF"/>
                </a:solidFill>
                <a:latin typeface="Roboto Bold"/>
              </a:rPr>
              <a:t>5: Forecasting</a:t>
            </a:r>
            <a:endParaRPr lang="en-US" sz="2999" dirty="0">
              <a:solidFill>
                <a:srgbClr val="FFFFFF"/>
              </a:solidFill>
              <a:latin typeface="Roboto Bold"/>
            </a:endParaRPr>
          </a:p>
        </p:txBody>
      </p:sp>
      <p:sp>
        <p:nvSpPr>
          <p:cNvPr id="64" name="Retângulo de cantos arredondados 63"/>
          <p:cNvSpPr/>
          <p:nvPr/>
        </p:nvSpPr>
        <p:spPr>
          <a:xfrm>
            <a:off x="12852450" y="2383200"/>
            <a:ext cx="3600000" cy="1440000"/>
          </a:xfrm>
          <a:prstGeom prst="roundRect">
            <a:avLst/>
          </a:prstGeom>
          <a:solidFill>
            <a:srgbClr val="EE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3919"/>
              </a:lnSpc>
            </a:pPr>
            <a:r>
              <a:rPr lang="en-US" sz="2800" dirty="0">
                <a:solidFill>
                  <a:srgbClr val="000000"/>
                </a:solidFill>
                <a:latin typeface="Roboto Bold"/>
              </a:rPr>
              <a:t>Baseline</a:t>
            </a:r>
            <a:endParaRPr lang="en-US" sz="2800" dirty="0">
              <a:solidFill>
                <a:srgbClr val="000000"/>
              </a:solidFill>
              <a:latin typeface="Roboto Bold"/>
            </a:endParaRPr>
          </a:p>
        </p:txBody>
      </p:sp>
      <p:sp>
        <p:nvSpPr>
          <p:cNvPr id="65" name="Retângulo de cantos arredondados 64"/>
          <p:cNvSpPr/>
          <p:nvPr/>
        </p:nvSpPr>
        <p:spPr>
          <a:xfrm>
            <a:off x="12852450" y="5818490"/>
            <a:ext cx="3600000" cy="1440000"/>
          </a:xfrm>
          <a:prstGeom prst="roundRect">
            <a:avLst/>
          </a:prstGeom>
          <a:solidFill>
            <a:srgbClr val="EE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3919"/>
              </a:lnSpc>
            </a:pPr>
            <a:r>
              <a:rPr lang="en-US" sz="2800" dirty="0">
                <a:solidFill>
                  <a:srgbClr val="000000"/>
                </a:solidFill>
                <a:latin typeface="Roboto Bold"/>
              </a:rPr>
              <a:t>Clusters with Time series</a:t>
            </a:r>
            <a:endParaRPr lang="en-US" sz="2800" dirty="0">
              <a:solidFill>
                <a:srgbClr val="000000"/>
              </a:solidFill>
              <a:latin typeface="Roboto Bold"/>
            </a:endParaRPr>
          </a:p>
        </p:txBody>
      </p:sp>
      <p:sp>
        <p:nvSpPr>
          <p:cNvPr id="66" name="Retângulo de cantos arredondados 65"/>
          <p:cNvSpPr/>
          <p:nvPr/>
        </p:nvSpPr>
        <p:spPr>
          <a:xfrm>
            <a:off x="12852450" y="7536135"/>
            <a:ext cx="3600000" cy="1440000"/>
          </a:xfrm>
          <a:prstGeom prst="roundRect">
            <a:avLst/>
          </a:prstGeom>
          <a:solidFill>
            <a:srgbClr val="EE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3919"/>
              </a:lnSpc>
            </a:pPr>
            <a:r>
              <a:rPr lang="en-US" sz="2800" dirty="0">
                <a:solidFill>
                  <a:srgbClr val="000000"/>
                </a:solidFill>
                <a:latin typeface="Roboto Bold"/>
              </a:rPr>
              <a:t>Forecasting with Manual clusters</a:t>
            </a:r>
            <a:endParaRPr lang="en-US" sz="2800" dirty="0">
              <a:solidFill>
                <a:srgbClr val="000000"/>
              </a:solidFill>
              <a:latin typeface="Roboto Bold"/>
            </a:endParaRPr>
          </a:p>
        </p:txBody>
      </p:sp>
      <p:sp>
        <p:nvSpPr>
          <p:cNvPr id="67" name="Retângulo de cantos arredondados 66"/>
          <p:cNvSpPr/>
          <p:nvPr/>
        </p:nvSpPr>
        <p:spPr>
          <a:xfrm>
            <a:off x="12852450" y="4100845"/>
            <a:ext cx="3600000" cy="1440000"/>
          </a:xfrm>
          <a:prstGeom prst="roundRect">
            <a:avLst/>
          </a:prstGeom>
          <a:solidFill>
            <a:srgbClr val="EE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3919"/>
              </a:lnSpc>
            </a:pPr>
            <a:r>
              <a:rPr lang="en-US" sz="2800" dirty="0">
                <a:solidFill>
                  <a:srgbClr val="000000"/>
                </a:solidFill>
                <a:latin typeface="Roboto Bold"/>
              </a:rPr>
              <a:t>Clusters with causal method</a:t>
            </a:r>
            <a:endParaRPr lang="en-US" sz="2800" dirty="0">
              <a:solidFill>
                <a:srgbClr val="000000"/>
              </a:solidFill>
              <a:latin typeface="Roboto Bold"/>
            </a:endParaRPr>
          </a:p>
        </p:txBody>
      </p:sp>
      <p:cxnSp>
        <p:nvCxnSpPr>
          <p:cNvPr id="73" name="Conector de seta reta 72"/>
          <p:cNvCxnSpPr>
            <a:stCxn id="62" idx="3"/>
            <a:endCxn id="63" idx="1"/>
          </p:cNvCxnSpPr>
          <p:nvPr/>
        </p:nvCxnSpPr>
        <p:spPr>
          <a:xfrm>
            <a:off x="6184800" y="3103200"/>
            <a:ext cx="993825"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74" name="Conector angulado 73"/>
          <p:cNvCxnSpPr>
            <a:stCxn id="63" idx="3"/>
            <a:endCxn id="67" idx="1"/>
          </p:cNvCxnSpPr>
          <p:nvPr/>
        </p:nvCxnSpPr>
        <p:spPr>
          <a:xfrm>
            <a:off x="11858625" y="3103200"/>
            <a:ext cx="993825" cy="1717645"/>
          </a:xfrm>
          <a:prstGeom prst="bentConnector3">
            <a:avLst>
              <a:gd name="adj1" fmla="val 50000"/>
            </a:avLst>
          </a:prstGeom>
          <a:ln w="38100">
            <a:tailEnd type="triangle"/>
          </a:ln>
        </p:spPr>
        <p:style>
          <a:lnRef idx="1">
            <a:schemeClr val="dk1"/>
          </a:lnRef>
          <a:fillRef idx="0">
            <a:schemeClr val="dk1"/>
          </a:fillRef>
          <a:effectRef idx="0">
            <a:schemeClr val="dk1"/>
          </a:effectRef>
          <a:fontRef idx="minor">
            <a:schemeClr val="tx1"/>
          </a:fontRef>
        </p:style>
      </p:cxnSp>
      <p:cxnSp>
        <p:nvCxnSpPr>
          <p:cNvPr id="77" name="Conector de seta reta 76"/>
          <p:cNvCxnSpPr>
            <a:stCxn id="63" idx="3"/>
            <a:endCxn id="64" idx="1"/>
          </p:cNvCxnSpPr>
          <p:nvPr/>
        </p:nvCxnSpPr>
        <p:spPr>
          <a:xfrm>
            <a:off x="11858625" y="3103200"/>
            <a:ext cx="993825"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80" name="Conector angulado 79"/>
          <p:cNvCxnSpPr>
            <a:stCxn id="63" idx="3"/>
            <a:endCxn id="65" idx="1"/>
          </p:cNvCxnSpPr>
          <p:nvPr/>
        </p:nvCxnSpPr>
        <p:spPr>
          <a:xfrm>
            <a:off x="11858625" y="3103200"/>
            <a:ext cx="993825" cy="3435290"/>
          </a:xfrm>
          <a:prstGeom prst="bentConnector3">
            <a:avLst>
              <a:gd name="adj1" fmla="val 50000"/>
            </a:avLst>
          </a:prstGeom>
          <a:ln w="38100">
            <a:tailEnd type="triangle"/>
          </a:ln>
        </p:spPr>
        <p:style>
          <a:lnRef idx="1">
            <a:schemeClr val="dk1"/>
          </a:lnRef>
          <a:fillRef idx="0">
            <a:schemeClr val="dk1"/>
          </a:fillRef>
          <a:effectRef idx="0">
            <a:schemeClr val="dk1"/>
          </a:effectRef>
          <a:fontRef idx="minor">
            <a:schemeClr val="tx1"/>
          </a:fontRef>
        </p:style>
      </p:cxnSp>
      <p:cxnSp>
        <p:nvCxnSpPr>
          <p:cNvPr id="83" name="Conector angulado 82"/>
          <p:cNvCxnSpPr>
            <a:stCxn id="63" idx="3"/>
            <a:endCxn id="66" idx="1"/>
          </p:cNvCxnSpPr>
          <p:nvPr/>
        </p:nvCxnSpPr>
        <p:spPr>
          <a:xfrm>
            <a:off x="11858625" y="3103200"/>
            <a:ext cx="993825" cy="5152935"/>
          </a:xfrm>
          <a:prstGeom prst="bentConnector3">
            <a:avLst>
              <a:gd name="adj1" fmla="val 50000"/>
            </a:avLst>
          </a:prstGeom>
          <a:ln w="38100">
            <a:tailEnd type="triangle"/>
          </a:ln>
        </p:spPr>
        <p:style>
          <a:lnRef idx="1">
            <a:schemeClr val="dk1"/>
          </a:lnRef>
          <a:fillRef idx="0">
            <a:schemeClr val="dk1"/>
          </a:fillRef>
          <a:effectRef idx="0">
            <a:schemeClr val="dk1"/>
          </a:effectRef>
          <a:fontRef idx="minor">
            <a:schemeClr val="tx1"/>
          </a:fontRef>
        </p:style>
      </p:cxnSp>
      <p:grpSp>
        <p:nvGrpSpPr>
          <p:cNvPr id="86" name="Group 5"/>
          <p:cNvGrpSpPr/>
          <p:nvPr/>
        </p:nvGrpSpPr>
        <p:grpSpPr>
          <a:xfrm>
            <a:off x="0" y="9258300"/>
            <a:ext cx="9134475" cy="1028700"/>
            <a:chOff x="0" y="0"/>
            <a:chExt cx="12179300" cy="1371600"/>
          </a:xfrm>
        </p:grpSpPr>
        <p:sp>
          <p:nvSpPr>
            <p:cNvPr id="87" name="AutoShape 6"/>
            <p:cNvSpPr/>
            <p:nvPr/>
          </p:nvSpPr>
          <p:spPr>
            <a:xfrm>
              <a:off x="1625600" y="0"/>
              <a:ext cx="10553700" cy="1371600"/>
            </a:xfrm>
            <a:prstGeom prst="rect">
              <a:avLst/>
            </a:prstGeom>
            <a:solidFill>
              <a:srgbClr val="8FC3F4"/>
            </a:solidFill>
          </p:spPr>
        </p:sp>
        <p:sp>
          <p:nvSpPr>
            <p:cNvPr id="88" name="Freeform 8"/>
            <p:cNvSpPr/>
            <p:nvPr/>
          </p:nvSpPr>
          <p:spPr>
            <a:xfrm>
              <a:off x="0" y="0"/>
              <a:ext cx="1625600" cy="1371600"/>
            </a:xfrm>
            <a:custGeom>
              <a:avLst/>
              <a:gdLst/>
              <a:ahLst/>
              <a:cxnLst/>
              <a:rect l="l" t="t" r="r" b="b"/>
              <a:pathLst>
                <a:path w="316130" h="266735">
                  <a:moveTo>
                    <a:pt x="0" y="0"/>
                  </a:moveTo>
                  <a:lnTo>
                    <a:pt x="316130" y="0"/>
                  </a:lnTo>
                  <a:lnTo>
                    <a:pt x="316130" y="266735"/>
                  </a:lnTo>
                  <a:lnTo>
                    <a:pt x="0" y="266735"/>
                  </a:lnTo>
                  <a:close/>
                </a:path>
              </a:pathLst>
            </a:custGeom>
            <a:solidFill>
              <a:srgbClr val="000000"/>
            </a:solidFill>
          </p:spPr>
          <p:txBody>
            <a:bodyPr/>
            <a:lstStyle/>
            <a:p>
              <a:pPr algn="ctr"/>
              <a:r>
                <a:rPr lang="fr-FR" sz="5400" dirty="0" smtClean="0">
                  <a:ln>
                    <a:solidFill>
                      <a:schemeClr val="bg1"/>
                    </a:solidFill>
                  </a:ln>
                  <a:solidFill>
                    <a:schemeClr val="bg1"/>
                  </a:solidFill>
                </a:rPr>
                <a:t>13</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2" grpId="0" animBg="1"/>
      <p:bldP spid="64" grpId="0" animBg="1"/>
      <p:bldP spid="65" grpId="0" animBg="1"/>
      <p:bldP spid="66" grpId="0" animBg="1"/>
      <p:bldP spid="6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620500" y="9296400"/>
            <a:ext cx="4161604" cy="952500"/>
            <a:chOff x="0" y="0"/>
            <a:chExt cx="5548806" cy="1270000"/>
          </a:xfrm>
        </p:grpSpPr>
        <p:sp>
          <p:nvSpPr>
            <p:cNvPr id="3" name="Freeform 3"/>
            <p:cNvSpPr/>
            <p:nvPr/>
          </p:nvSpPr>
          <p:spPr>
            <a:xfrm>
              <a:off x="0" y="0"/>
              <a:ext cx="3092174" cy="1270000"/>
            </a:xfrm>
            <a:custGeom>
              <a:avLst/>
              <a:gdLst/>
              <a:ahLst/>
              <a:cxnLst/>
              <a:rect l="l" t="t" r="r" b="b"/>
              <a:pathLst>
                <a:path w="3092174" h="1270000">
                  <a:moveTo>
                    <a:pt x="0" y="0"/>
                  </a:moveTo>
                  <a:lnTo>
                    <a:pt x="3092174" y="0"/>
                  </a:lnTo>
                  <a:lnTo>
                    <a:pt x="3092174" y="1270000"/>
                  </a:lnTo>
                  <a:lnTo>
                    <a:pt x="0" y="1270000"/>
                  </a:lnTo>
                  <a:lnTo>
                    <a:pt x="0" y="0"/>
                  </a:lnTo>
                  <a:close/>
                </a:path>
              </a:pathLst>
            </a:custGeom>
            <a:blipFill>
              <a:blip r:embed="rId3"/>
              <a:stretch>
                <a:fillRect/>
              </a:stretch>
            </a:blipFill>
          </p:spPr>
        </p:sp>
        <p:sp>
          <p:nvSpPr>
            <p:cNvPr id="4" name="Freeform 4"/>
            <p:cNvSpPr/>
            <p:nvPr/>
          </p:nvSpPr>
          <p:spPr>
            <a:xfrm>
              <a:off x="3650337" y="0"/>
              <a:ext cx="1898469" cy="1270000"/>
            </a:xfrm>
            <a:custGeom>
              <a:avLst/>
              <a:gdLst/>
              <a:ahLst/>
              <a:cxnLst/>
              <a:rect l="l" t="t" r="r" b="b"/>
              <a:pathLst>
                <a:path w="1898469" h="1270000">
                  <a:moveTo>
                    <a:pt x="0" y="0"/>
                  </a:moveTo>
                  <a:lnTo>
                    <a:pt x="1898469" y="0"/>
                  </a:lnTo>
                  <a:lnTo>
                    <a:pt x="1898469" y="1270000"/>
                  </a:lnTo>
                  <a:lnTo>
                    <a:pt x="0" y="1270000"/>
                  </a:lnTo>
                  <a:lnTo>
                    <a:pt x="0" y="0"/>
                  </a:lnTo>
                  <a:close/>
                </a:path>
              </a:pathLst>
            </a:custGeom>
            <a:blipFill>
              <a:blip r:embed="rId4"/>
              <a:stretch>
                <a:fillRect/>
              </a:stretch>
            </a:blipFill>
          </p:spPr>
        </p:sp>
      </p:grpSp>
      <p:grpSp>
        <p:nvGrpSpPr>
          <p:cNvPr id="9" name="Group 9"/>
          <p:cNvGrpSpPr/>
          <p:nvPr/>
        </p:nvGrpSpPr>
        <p:grpSpPr>
          <a:xfrm>
            <a:off x="1028700" y="167276"/>
            <a:ext cx="10705819" cy="642349"/>
            <a:chOff x="0" y="0"/>
            <a:chExt cx="14274425" cy="856465"/>
          </a:xfrm>
        </p:grpSpPr>
        <p:grpSp>
          <p:nvGrpSpPr>
            <p:cNvPr id="10" name="Group 10"/>
            <p:cNvGrpSpPr/>
            <p:nvPr/>
          </p:nvGrpSpPr>
          <p:grpSpPr>
            <a:xfrm rot="5400000">
              <a:off x="3854095" y="-999210"/>
              <a:ext cx="856465" cy="2854885"/>
              <a:chOff x="0" y="0"/>
              <a:chExt cx="376296" cy="1254321"/>
            </a:xfrm>
          </p:grpSpPr>
          <p:sp>
            <p:nvSpPr>
              <p:cNvPr id="11" name="Freeform 11"/>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DC6A1C">
                  <a:alpha val="24706"/>
                </a:srgbClr>
              </a:solidFill>
            </p:spPr>
          </p:sp>
          <p:sp>
            <p:nvSpPr>
              <p:cNvPr id="12" name="TextBox 12"/>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13" name="TextBox 13"/>
            <p:cNvSpPr txBox="1"/>
            <p:nvPr/>
          </p:nvSpPr>
          <p:spPr>
            <a:xfrm>
              <a:off x="2869159" y="265478"/>
              <a:ext cx="2826336"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2: Data treatment</a:t>
              </a:r>
            </a:p>
          </p:txBody>
        </p:sp>
        <p:grpSp>
          <p:nvGrpSpPr>
            <p:cNvPr id="14" name="Group 14"/>
            <p:cNvGrpSpPr/>
            <p:nvPr/>
          </p:nvGrpSpPr>
          <p:grpSpPr>
            <a:xfrm rot="5400000">
              <a:off x="6708980" y="-999210"/>
              <a:ext cx="856465" cy="2854885"/>
              <a:chOff x="0" y="0"/>
              <a:chExt cx="376296" cy="1254321"/>
            </a:xfrm>
          </p:grpSpPr>
          <p:sp>
            <p:nvSpPr>
              <p:cNvPr id="15" name="Freeform 15"/>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94177E">
                  <a:alpha val="24706"/>
                </a:srgbClr>
              </a:solidFill>
            </p:spPr>
          </p:sp>
          <p:sp>
            <p:nvSpPr>
              <p:cNvPr id="16" name="TextBox 16"/>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17" name="TextBox 17"/>
            <p:cNvSpPr txBox="1"/>
            <p:nvPr/>
          </p:nvSpPr>
          <p:spPr>
            <a:xfrm>
              <a:off x="5724044" y="108459"/>
              <a:ext cx="2826336" cy="610972"/>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3: Feature manipulation and comprehension</a:t>
              </a:r>
            </a:p>
          </p:txBody>
        </p:sp>
        <p:grpSp>
          <p:nvGrpSpPr>
            <p:cNvPr id="18" name="Group 18"/>
            <p:cNvGrpSpPr/>
            <p:nvPr/>
          </p:nvGrpSpPr>
          <p:grpSpPr>
            <a:xfrm rot="5400000">
              <a:off x="9563865" y="-999210"/>
              <a:ext cx="856465" cy="2854885"/>
              <a:chOff x="0" y="0"/>
              <a:chExt cx="376296" cy="1254321"/>
            </a:xfrm>
          </p:grpSpPr>
          <p:sp>
            <p:nvSpPr>
              <p:cNvPr id="19" name="Freeform 19"/>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A3A7A7">
                  <a:alpha val="24706"/>
                </a:srgbClr>
              </a:solidFill>
            </p:spPr>
          </p:sp>
          <p:sp>
            <p:nvSpPr>
              <p:cNvPr id="20" name="TextBox 20"/>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21" name="TextBox 21"/>
            <p:cNvSpPr txBox="1"/>
            <p:nvPr/>
          </p:nvSpPr>
          <p:spPr>
            <a:xfrm>
              <a:off x="8593204" y="265478"/>
              <a:ext cx="2797787"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4: Clustering</a:t>
              </a:r>
            </a:p>
          </p:txBody>
        </p:sp>
        <p:grpSp>
          <p:nvGrpSpPr>
            <p:cNvPr id="22" name="Group 22"/>
            <p:cNvGrpSpPr/>
            <p:nvPr/>
          </p:nvGrpSpPr>
          <p:grpSpPr>
            <a:xfrm rot="5400000">
              <a:off x="12418750" y="-999210"/>
              <a:ext cx="856465" cy="2854885"/>
              <a:chOff x="0" y="0"/>
              <a:chExt cx="376296" cy="1254321"/>
            </a:xfrm>
          </p:grpSpPr>
          <p:sp>
            <p:nvSpPr>
              <p:cNvPr id="23" name="Freeform 23"/>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8FC3F4"/>
              </a:solidFill>
            </p:spPr>
          </p:sp>
          <p:sp>
            <p:nvSpPr>
              <p:cNvPr id="24" name="TextBox 24"/>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25" name="TextBox 25"/>
            <p:cNvSpPr txBox="1"/>
            <p:nvPr/>
          </p:nvSpPr>
          <p:spPr>
            <a:xfrm>
              <a:off x="11448089" y="265478"/>
              <a:ext cx="2797787"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5: Forecasting</a:t>
              </a:r>
            </a:p>
          </p:txBody>
        </p:sp>
        <p:grpSp>
          <p:nvGrpSpPr>
            <p:cNvPr id="26" name="Group 26"/>
            <p:cNvGrpSpPr/>
            <p:nvPr/>
          </p:nvGrpSpPr>
          <p:grpSpPr>
            <a:xfrm rot="5400000">
              <a:off x="999210" y="-999210"/>
              <a:ext cx="856465" cy="2854885"/>
              <a:chOff x="0" y="0"/>
              <a:chExt cx="501728" cy="1672428"/>
            </a:xfrm>
          </p:grpSpPr>
          <p:sp>
            <p:nvSpPr>
              <p:cNvPr id="27" name="Freeform 27"/>
              <p:cNvSpPr/>
              <p:nvPr/>
            </p:nvSpPr>
            <p:spPr>
              <a:xfrm>
                <a:off x="0" y="0"/>
                <a:ext cx="501728" cy="1672428"/>
              </a:xfrm>
              <a:custGeom>
                <a:avLst/>
                <a:gdLst/>
                <a:ahLst/>
                <a:cxnLst/>
                <a:rect l="l" t="t" r="r" b="b"/>
                <a:pathLst>
                  <a:path w="501728" h="1672428">
                    <a:moveTo>
                      <a:pt x="205909" y="0"/>
                    </a:moveTo>
                    <a:lnTo>
                      <a:pt x="295819" y="0"/>
                    </a:lnTo>
                    <a:cubicBezTo>
                      <a:pt x="350430" y="0"/>
                      <a:pt x="402803" y="21694"/>
                      <a:pt x="441419" y="60309"/>
                    </a:cubicBezTo>
                    <a:cubicBezTo>
                      <a:pt x="480034" y="98925"/>
                      <a:pt x="501728" y="151299"/>
                      <a:pt x="501728" y="205909"/>
                    </a:cubicBezTo>
                    <a:lnTo>
                      <a:pt x="501728" y="1466519"/>
                    </a:lnTo>
                    <a:cubicBezTo>
                      <a:pt x="501728" y="1521129"/>
                      <a:pt x="480034" y="1573503"/>
                      <a:pt x="441419" y="1612119"/>
                    </a:cubicBezTo>
                    <a:cubicBezTo>
                      <a:pt x="402803" y="1650734"/>
                      <a:pt x="350430" y="1672428"/>
                      <a:pt x="295819" y="1672428"/>
                    </a:cubicBezTo>
                    <a:lnTo>
                      <a:pt x="205909" y="1672428"/>
                    </a:lnTo>
                    <a:cubicBezTo>
                      <a:pt x="151299" y="1672428"/>
                      <a:pt x="98925" y="1650734"/>
                      <a:pt x="60309" y="1612119"/>
                    </a:cubicBezTo>
                    <a:cubicBezTo>
                      <a:pt x="21694" y="1573503"/>
                      <a:pt x="0" y="1521129"/>
                      <a:pt x="0" y="1466519"/>
                    </a:cubicBezTo>
                    <a:lnTo>
                      <a:pt x="0" y="205909"/>
                    </a:lnTo>
                    <a:cubicBezTo>
                      <a:pt x="0" y="151299"/>
                      <a:pt x="21694" y="98925"/>
                      <a:pt x="60309" y="60309"/>
                    </a:cubicBezTo>
                    <a:cubicBezTo>
                      <a:pt x="98925" y="21694"/>
                      <a:pt x="151299" y="0"/>
                      <a:pt x="205909" y="0"/>
                    </a:cubicBezTo>
                    <a:close/>
                  </a:path>
                </a:pathLst>
              </a:custGeom>
              <a:solidFill>
                <a:srgbClr val="99C01A">
                  <a:alpha val="24706"/>
                </a:srgbClr>
              </a:solidFill>
            </p:spPr>
          </p:sp>
          <p:sp>
            <p:nvSpPr>
              <p:cNvPr id="28" name="TextBox 28"/>
              <p:cNvSpPr txBox="1"/>
              <p:nvPr/>
            </p:nvSpPr>
            <p:spPr>
              <a:xfrm>
                <a:off x="0" y="-47625"/>
                <a:ext cx="812800" cy="860425"/>
              </a:xfrm>
              <a:prstGeom prst="rect">
                <a:avLst/>
              </a:prstGeom>
            </p:spPr>
            <p:txBody>
              <a:bodyPr lIns="38100" tIns="38100" rIns="38100" bIns="38100" rtlCol="0" anchor="ctr"/>
              <a:lstStyle/>
              <a:p>
                <a:pPr algn="ctr">
                  <a:lnSpc>
                    <a:spcPts val="2660"/>
                  </a:lnSpc>
                </a:pPr>
                <a:endParaRPr/>
              </a:p>
            </p:txBody>
          </p:sp>
        </p:grpSp>
        <p:sp>
          <p:nvSpPr>
            <p:cNvPr id="29" name="TextBox 29"/>
            <p:cNvSpPr txBox="1"/>
            <p:nvPr/>
          </p:nvSpPr>
          <p:spPr>
            <a:xfrm>
              <a:off x="5710" y="265478"/>
              <a:ext cx="2843465"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1: Database formatting</a:t>
              </a:r>
            </a:p>
          </p:txBody>
        </p:sp>
      </p:grpSp>
      <p:sp>
        <p:nvSpPr>
          <p:cNvPr id="30" name="TextBox 30"/>
          <p:cNvSpPr txBox="1"/>
          <p:nvPr/>
        </p:nvSpPr>
        <p:spPr>
          <a:xfrm>
            <a:off x="1028700" y="895350"/>
            <a:ext cx="12489924" cy="1104758"/>
          </a:xfrm>
          <a:prstGeom prst="rect">
            <a:avLst/>
          </a:prstGeom>
        </p:spPr>
        <p:txBody>
          <a:bodyPr lIns="0" tIns="0" rIns="0" bIns="0" rtlCol="0" anchor="t">
            <a:spAutoFit/>
          </a:bodyPr>
          <a:lstStyle/>
          <a:p>
            <a:pPr>
              <a:lnSpc>
                <a:spcPts val="8932"/>
              </a:lnSpc>
            </a:pPr>
            <a:r>
              <a:rPr lang="en-US" sz="6380">
                <a:solidFill>
                  <a:srgbClr val="000000"/>
                </a:solidFill>
                <a:latin typeface="Roboto"/>
              </a:rPr>
              <a:t>3: Forecasting</a:t>
            </a:r>
          </a:p>
        </p:txBody>
      </p:sp>
      <p:sp>
        <p:nvSpPr>
          <p:cNvPr id="31" name="Freeform 31"/>
          <p:cNvSpPr/>
          <p:nvPr/>
        </p:nvSpPr>
        <p:spPr>
          <a:xfrm rot="-10800000">
            <a:off x="17259300" y="-677162"/>
            <a:ext cx="2479948" cy="4687187"/>
          </a:xfrm>
          <a:custGeom>
            <a:avLst/>
            <a:gdLst/>
            <a:ahLst/>
            <a:cxnLst/>
            <a:rect l="l" t="t" r="r" b="b"/>
            <a:pathLst>
              <a:path w="2479948" h="4687187">
                <a:moveTo>
                  <a:pt x="0" y="0"/>
                </a:moveTo>
                <a:lnTo>
                  <a:pt x="2479948" y="0"/>
                </a:lnTo>
                <a:lnTo>
                  <a:pt x="2479948" y="4687187"/>
                </a:lnTo>
                <a:lnTo>
                  <a:pt x="0" y="468718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32" name="Freeform 32"/>
          <p:cNvSpPr/>
          <p:nvPr/>
        </p:nvSpPr>
        <p:spPr>
          <a:xfrm rot="-10800000">
            <a:off x="-1238130" y="4210982"/>
            <a:ext cx="2266830" cy="4284387"/>
          </a:xfrm>
          <a:custGeom>
            <a:avLst/>
            <a:gdLst/>
            <a:ahLst/>
            <a:cxnLst/>
            <a:rect l="l" t="t" r="r" b="b"/>
            <a:pathLst>
              <a:path w="2266830" h="4284387">
                <a:moveTo>
                  <a:pt x="0" y="0"/>
                </a:moveTo>
                <a:lnTo>
                  <a:pt x="2266830" y="0"/>
                </a:lnTo>
                <a:lnTo>
                  <a:pt x="2266830" y="4284386"/>
                </a:lnTo>
                <a:lnTo>
                  <a:pt x="0" y="428438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33" name="TextBox 33"/>
          <p:cNvSpPr txBox="1"/>
          <p:nvPr/>
        </p:nvSpPr>
        <p:spPr>
          <a:xfrm>
            <a:off x="1504950" y="2286000"/>
            <a:ext cx="15278100" cy="5246370"/>
          </a:xfrm>
          <a:prstGeom prst="rect">
            <a:avLst/>
          </a:prstGeom>
        </p:spPr>
        <p:txBody>
          <a:bodyPr lIns="0" tIns="0" rIns="0" bIns="0" rtlCol="0" anchor="t">
            <a:spAutoFit/>
          </a:bodyPr>
          <a:lstStyle/>
          <a:p>
            <a:pPr marL="604519" lvl="1" indent="-302260">
              <a:lnSpc>
                <a:spcPts val="4199"/>
              </a:lnSpc>
              <a:buFont typeface="Arial"/>
              <a:buChar char="•"/>
            </a:pPr>
            <a:r>
              <a:rPr lang="en-US" sz="2799" dirty="0">
                <a:solidFill>
                  <a:srgbClr val="14110F"/>
                </a:solidFill>
                <a:latin typeface="Roboto Bold Italics"/>
              </a:rPr>
              <a:t> The primary objective of this research is to identify similarities among different medicines, ultimately reducing the number of models required for forecasting hospital demand, thus optimizing stock resources.</a:t>
            </a:r>
          </a:p>
          <a:p>
            <a:pPr marL="604519" lvl="1" indent="-302260">
              <a:lnSpc>
                <a:spcPts val="4199"/>
              </a:lnSpc>
              <a:buFont typeface="Arial"/>
              <a:buChar char="•"/>
            </a:pPr>
            <a:r>
              <a:rPr lang="en-US" sz="2799" dirty="0">
                <a:solidFill>
                  <a:srgbClr val="14110F"/>
                </a:solidFill>
                <a:latin typeface="Roboto"/>
              </a:rPr>
              <a:t>The research is divided into two main streams: the causal and time series approaches. Additionally, it is categorized into the unified and division approaches. However, the unified approach proves to be more suitable for addressing the current problem.</a:t>
            </a:r>
          </a:p>
          <a:p>
            <a:pPr marL="604519" lvl="1" indent="-302260">
              <a:lnSpc>
                <a:spcPts val="4199"/>
              </a:lnSpc>
              <a:buFont typeface="Arial"/>
              <a:buChar char="•"/>
            </a:pPr>
            <a:r>
              <a:rPr lang="en-US" sz="2799" dirty="0">
                <a:solidFill>
                  <a:srgbClr val="14110F"/>
                </a:solidFill>
                <a:latin typeface="Roboto"/>
              </a:rPr>
              <a:t>Based on the work of D. KOALA, the random forest </a:t>
            </a:r>
            <a:r>
              <a:rPr lang="en-US" sz="2799" dirty="0" err="1">
                <a:solidFill>
                  <a:srgbClr val="14110F"/>
                </a:solidFill>
                <a:latin typeface="Roboto"/>
              </a:rPr>
              <a:t>regressor</a:t>
            </a:r>
            <a:r>
              <a:rPr lang="en-US" sz="2799" dirty="0">
                <a:solidFill>
                  <a:srgbClr val="14110F"/>
                </a:solidFill>
                <a:latin typeface="Roboto"/>
              </a:rPr>
              <a:t> outperforms other tested models in the current context.</a:t>
            </a:r>
          </a:p>
          <a:p>
            <a:pPr marL="604520" lvl="1" indent="-302260">
              <a:lnSpc>
                <a:spcPts val="4200"/>
              </a:lnSpc>
              <a:buFont typeface="Arial"/>
              <a:buChar char="•"/>
            </a:pPr>
            <a:r>
              <a:rPr lang="en-US" sz="2800" dirty="0">
                <a:solidFill>
                  <a:srgbClr val="14110F"/>
                </a:solidFill>
                <a:latin typeface="Roboto"/>
              </a:rPr>
              <a:t>To establish performance benchmarks for the new models, a baseline must be calculated for the tested methodologies.</a:t>
            </a:r>
          </a:p>
        </p:txBody>
      </p:sp>
      <p:grpSp>
        <p:nvGrpSpPr>
          <p:cNvPr id="34" name="Group 5"/>
          <p:cNvGrpSpPr/>
          <p:nvPr/>
        </p:nvGrpSpPr>
        <p:grpSpPr>
          <a:xfrm>
            <a:off x="0" y="9258300"/>
            <a:ext cx="9134475" cy="1028700"/>
            <a:chOff x="0" y="0"/>
            <a:chExt cx="12179300" cy="1371600"/>
          </a:xfrm>
        </p:grpSpPr>
        <p:sp>
          <p:nvSpPr>
            <p:cNvPr id="35" name="AutoShape 6"/>
            <p:cNvSpPr/>
            <p:nvPr/>
          </p:nvSpPr>
          <p:spPr>
            <a:xfrm>
              <a:off x="1625600" y="0"/>
              <a:ext cx="10553700" cy="1371600"/>
            </a:xfrm>
            <a:prstGeom prst="rect">
              <a:avLst/>
            </a:prstGeom>
            <a:solidFill>
              <a:srgbClr val="8FC3F4"/>
            </a:solidFill>
          </p:spPr>
        </p:sp>
        <p:sp>
          <p:nvSpPr>
            <p:cNvPr id="36" name="Freeform 8"/>
            <p:cNvSpPr/>
            <p:nvPr/>
          </p:nvSpPr>
          <p:spPr>
            <a:xfrm>
              <a:off x="0" y="0"/>
              <a:ext cx="1625600" cy="1371600"/>
            </a:xfrm>
            <a:custGeom>
              <a:avLst/>
              <a:gdLst/>
              <a:ahLst/>
              <a:cxnLst/>
              <a:rect l="l" t="t" r="r" b="b"/>
              <a:pathLst>
                <a:path w="316130" h="266735">
                  <a:moveTo>
                    <a:pt x="0" y="0"/>
                  </a:moveTo>
                  <a:lnTo>
                    <a:pt x="316130" y="0"/>
                  </a:lnTo>
                  <a:lnTo>
                    <a:pt x="316130" y="266735"/>
                  </a:lnTo>
                  <a:lnTo>
                    <a:pt x="0" y="266735"/>
                  </a:lnTo>
                  <a:close/>
                </a:path>
              </a:pathLst>
            </a:custGeom>
            <a:solidFill>
              <a:srgbClr val="000000"/>
            </a:solidFill>
          </p:spPr>
          <p:txBody>
            <a:bodyPr/>
            <a:lstStyle/>
            <a:p>
              <a:pPr algn="ctr"/>
              <a:r>
                <a:rPr lang="fr-FR" sz="5400" dirty="0" smtClean="0">
                  <a:ln>
                    <a:solidFill>
                      <a:schemeClr val="bg1"/>
                    </a:solidFill>
                  </a:ln>
                  <a:solidFill>
                    <a:schemeClr val="bg1"/>
                  </a:solidFill>
                </a:rPr>
                <a:t>14</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18543" y="2000108"/>
            <a:ext cx="7190574" cy="6915705"/>
          </a:xfrm>
          <a:custGeom>
            <a:avLst/>
            <a:gdLst/>
            <a:ahLst/>
            <a:cxnLst/>
            <a:rect l="l" t="t" r="r" b="b"/>
            <a:pathLst>
              <a:path w="7190574" h="6915705">
                <a:moveTo>
                  <a:pt x="0" y="0"/>
                </a:moveTo>
                <a:lnTo>
                  <a:pt x="7190574" y="0"/>
                </a:lnTo>
                <a:lnTo>
                  <a:pt x="7190574" y="6915705"/>
                </a:lnTo>
                <a:lnTo>
                  <a:pt x="0" y="6915705"/>
                </a:lnTo>
                <a:lnTo>
                  <a:pt x="0" y="0"/>
                </a:lnTo>
                <a:close/>
              </a:path>
            </a:pathLst>
          </a:custGeom>
          <a:blipFill>
            <a:blip r:embed="rId2"/>
            <a:stretch>
              <a:fillRect/>
            </a:stretch>
          </a:blipFill>
        </p:spPr>
      </p:sp>
      <p:grpSp>
        <p:nvGrpSpPr>
          <p:cNvPr id="3" name="Group 3"/>
          <p:cNvGrpSpPr/>
          <p:nvPr/>
        </p:nvGrpSpPr>
        <p:grpSpPr>
          <a:xfrm>
            <a:off x="11620500" y="9296400"/>
            <a:ext cx="4161604" cy="952500"/>
            <a:chOff x="0" y="0"/>
            <a:chExt cx="5548806" cy="1270000"/>
          </a:xfrm>
        </p:grpSpPr>
        <p:sp>
          <p:nvSpPr>
            <p:cNvPr id="4" name="Freeform 4"/>
            <p:cNvSpPr/>
            <p:nvPr/>
          </p:nvSpPr>
          <p:spPr>
            <a:xfrm>
              <a:off x="0" y="0"/>
              <a:ext cx="3092174" cy="1270000"/>
            </a:xfrm>
            <a:custGeom>
              <a:avLst/>
              <a:gdLst/>
              <a:ahLst/>
              <a:cxnLst/>
              <a:rect l="l" t="t" r="r" b="b"/>
              <a:pathLst>
                <a:path w="3092174" h="1270000">
                  <a:moveTo>
                    <a:pt x="0" y="0"/>
                  </a:moveTo>
                  <a:lnTo>
                    <a:pt x="3092174" y="0"/>
                  </a:lnTo>
                  <a:lnTo>
                    <a:pt x="3092174" y="1270000"/>
                  </a:lnTo>
                  <a:lnTo>
                    <a:pt x="0" y="1270000"/>
                  </a:lnTo>
                  <a:lnTo>
                    <a:pt x="0" y="0"/>
                  </a:lnTo>
                  <a:close/>
                </a:path>
              </a:pathLst>
            </a:custGeom>
            <a:blipFill>
              <a:blip r:embed="rId3"/>
              <a:stretch>
                <a:fillRect/>
              </a:stretch>
            </a:blipFill>
          </p:spPr>
        </p:sp>
        <p:sp>
          <p:nvSpPr>
            <p:cNvPr id="5" name="Freeform 5"/>
            <p:cNvSpPr/>
            <p:nvPr/>
          </p:nvSpPr>
          <p:spPr>
            <a:xfrm>
              <a:off x="3650337" y="0"/>
              <a:ext cx="1898469" cy="1270000"/>
            </a:xfrm>
            <a:custGeom>
              <a:avLst/>
              <a:gdLst/>
              <a:ahLst/>
              <a:cxnLst/>
              <a:rect l="l" t="t" r="r" b="b"/>
              <a:pathLst>
                <a:path w="1898469" h="1270000">
                  <a:moveTo>
                    <a:pt x="0" y="0"/>
                  </a:moveTo>
                  <a:lnTo>
                    <a:pt x="1898469" y="0"/>
                  </a:lnTo>
                  <a:lnTo>
                    <a:pt x="1898469" y="1270000"/>
                  </a:lnTo>
                  <a:lnTo>
                    <a:pt x="0" y="1270000"/>
                  </a:lnTo>
                  <a:lnTo>
                    <a:pt x="0" y="0"/>
                  </a:lnTo>
                  <a:close/>
                </a:path>
              </a:pathLst>
            </a:custGeom>
            <a:blipFill>
              <a:blip r:embed="rId4"/>
              <a:stretch>
                <a:fillRect/>
              </a:stretch>
            </a:blipFill>
          </p:spPr>
        </p:sp>
      </p:grpSp>
      <p:grpSp>
        <p:nvGrpSpPr>
          <p:cNvPr id="10" name="Group 10"/>
          <p:cNvGrpSpPr/>
          <p:nvPr/>
        </p:nvGrpSpPr>
        <p:grpSpPr>
          <a:xfrm>
            <a:off x="1028700" y="167276"/>
            <a:ext cx="10705819" cy="642349"/>
            <a:chOff x="0" y="0"/>
            <a:chExt cx="14274425" cy="856465"/>
          </a:xfrm>
        </p:grpSpPr>
        <p:grpSp>
          <p:nvGrpSpPr>
            <p:cNvPr id="11" name="Group 11"/>
            <p:cNvGrpSpPr/>
            <p:nvPr/>
          </p:nvGrpSpPr>
          <p:grpSpPr>
            <a:xfrm rot="5400000">
              <a:off x="3854095" y="-999210"/>
              <a:ext cx="856465" cy="2854885"/>
              <a:chOff x="0" y="0"/>
              <a:chExt cx="376296" cy="1254321"/>
            </a:xfrm>
          </p:grpSpPr>
          <p:sp>
            <p:nvSpPr>
              <p:cNvPr id="12" name="Freeform 12"/>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DC6A1C">
                  <a:alpha val="24706"/>
                </a:srgbClr>
              </a:solidFill>
            </p:spPr>
          </p:sp>
          <p:sp>
            <p:nvSpPr>
              <p:cNvPr id="13" name="TextBox 13"/>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14" name="TextBox 14"/>
            <p:cNvSpPr txBox="1"/>
            <p:nvPr/>
          </p:nvSpPr>
          <p:spPr>
            <a:xfrm>
              <a:off x="2869159" y="265478"/>
              <a:ext cx="2826336"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2: Data treatment</a:t>
              </a:r>
            </a:p>
          </p:txBody>
        </p:sp>
        <p:grpSp>
          <p:nvGrpSpPr>
            <p:cNvPr id="15" name="Group 15"/>
            <p:cNvGrpSpPr/>
            <p:nvPr/>
          </p:nvGrpSpPr>
          <p:grpSpPr>
            <a:xfrm rot="5400000">
              <a:off x="6708980" y="-999210"/>
              <a:ext cx="856465" cy="2854885"/>
              <a:chOff x="0" y="0"/>
              <a:chExt cx="376296" cy="1254321"/>
            </a:xfrm>
          </p:grpSpPr>
          <p:sp>
            <p:nvSpPr>
              <p:cNvPr id="16" name="Freeform 16"/>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94177E">
                  <a:alpha val="24706"/>
                </a:srgbClr>
              </a:solidFill>
            </p:spPr>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18" name="TextBox 18"/>
            <p:cNvSpPr txBox="1"/>
            <p:nvPr/>
          </p:nvSpPr>
          <p:spPr>
            <a:xfrm>
              <a:off x="5724044" y="108459"/>
              <a:ext cx="2826336" cy="610972"/>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3: Feature manipulation and comprehension</a:t>
              </a:r>
            </a:p>
          </p:txBody>
        </p:sp>
        <p:grpSp>
          <p:nvGrpSpPr>
            <p:cNvPr id="19" name="Group 19"/>
            <p:cNvGrpSpPr/>
            <p:nvPr/>
          </p:nvGrpSpPr>
          <p:grpSpPr>
            <a:xfrm rot="5400000">
              <a:off x="9563865" y="-999210"/>
              <a:ext cx="856465" cy="2854885"/>
              <a:chOff x="0" y="0"/>
              <a:chExt cx="376296" cy="1254321"/>
            </a:xfrm>
          </p:grpSpPr>
          <p:sp>
            <p:nvSpPr>
              <p:cNvPr id="20" name="Freeform 20"/>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A3A7A7">
                  <a:alpha val="24706"/>
                </a:srgbClr>
              </a:solidFill>
            </p:spPr>
          </p:sp>
          <p:sp>
            <p:nvSpPr>
              <p:cNvPr id="21" name="TextBox 21"/>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22" name="TextBox 22"/>
            <p:cNvSpPr txBox="1"/>
            <p:nvPr/>
          </p:nvSpPr>
          <p:spPr>
            <a:xfrm>
              <a:off x="8593204" y="265478"/>
              <a:ext cx="2797787"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4: Clustering</a:t>
              </a:r>
            </a:p>
          </p:txBody>
        </p:sp>
        <p:grpSp>
          <p:nvGrpSpPr>
            <p:cNvPr id="23" name="Group 23"/>
            <p:cNvGrpSpPr/>
            <p:nvPr/>
          </p:nvGrpSpPr>
          <p:grpSpPr>
            <a:xfrm rot="5400000">
              <a:off x="12418750" y="-999210"/>
              <a:ext cx="856465" cy="2854885"/>
              <a:chOff x="0" y="0"/>
              <a:chExt cx="376296" cy="1254321"/>
            </a:xfrm>
          </p:grpSpPr>
          <p:sp>
            <p:nvSpPr>
              <p:cNvPr id="24" name="Freeform 24"/>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8FC3F4"/>
              </a:solidFill>
            </p:spPr>
          </p:sp>
          <p:sp>
            <p:nvSpPr>
              <p:cNvPr id="25" name="TextBox 25"/>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26" name="TextBox 26"/>
            <p:cNvSpPr txBox="1"/>
            <p:nvPr/>
          </p:nvSpPr>
          <p:spPr>
            <a:xfrm>
              <a:off x="11448089" y="265478"/>
              <a:ext cx="2797787"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5: Forecasting</a:t>
              </a:r>
            </a:p>
          </p:txBody>
        </p:sp>
        <p:grpSp>
          <p:nvGrpSpPr>
            <p:cNvPr id="27" name="Group 27"/>
            <p:cNvGrpSpPr/>
            <p:nvPr/>
          </p:nvGrpSpPr>
          <p:grpSpPr>
            <a:xfrm rot="5400000">
              <a:off x="999210" y="-999210"/>
              <a:ext cx="856465" cy="2854885"/>
              <a:chOff x="0" y="0"/>
              <a:chExt cx="501728" cy="1672428"/>
            </a:xfrm>
          </p:grpSpPr>
          <p:sp>
            <p:nvSpPr>
              <p:cNvPr id="28" name="Freeform 28"/>
              <p:cNvSpPr/>
              <p:nvPr/>
            </p:nvSpPr>
            <p:spPr>
              <a:xfrm>
                <a:off x="0" y="0"/>
                <a:ext cx="501728" cy="1672428"/>
              </a:xfrm>
              <a:custGeom>
                <a:avLst/>
                <a:gdLst/>
                <a:ahLst/>
                <a:cxnLst/>
                <a:rect l="l" t="t" r="r" b="b"/>
                <a:pathLst>
                  <a:path w="501728" h="1672428">
                    <a:moveTo>
                      <a:pt x="205909" y="0"/>
                    </a:moveTo>
                    <a:lnTo>
                      <a:pt x="295819" y="0"/>
                    </a:lnTo>
                    <a:cubicBezTo>
                      <a:pt x="350430" y="0"/>
                      <a:pt x="402803" y="21694"/>
                      <a:pt x="441419" y="60309"/>
                    </a:cubicBezTo>
                    <a:cubicBezTo>
                      <a:pt x="480034" y="98925"/>
                      <a:pt x="501728" y="151299"/>
                      <a:pt x="501728" y="205909"/>
                    </a:cubicBezTo>
                    <a:lnTo>
                      <a:pt x="501728" y="1466519"/>
                    </a:lnTo>
                    <a:cubicBezTo>
                      <a:pt x="501728" y="1521129"/>
                      <a:pt x="480034" y="1573503"/>
                      <a:pt x="441419" y="1612119"/>
                    </a:cubicBezTo>
                    <a:cubicBezTo>
                      <a:pt x="402803" y="1650734"/>
                      <a:pt x="350430" y="1672428"/>
                      <a:pt x="295819" y="1672428"/>
                    </a:cubicBezTo>
                    <a:lnTo>
                      <a:pt x="205909" y="1672428"/>
                    </a:lnTo>
                    <a:cubicBezTo>
                      <a:pt x="151299" y="1672428"/>
                      <a:pt x="98925" y="1650734"/>
                      <a:pt x="60309" y="1612119"/>
                    </a:cubicBezTo>
                    <a:cubicBezTo>
                      <a:pt x="21694" y="1573503"/>
                      <a:pt x="0" y="1521129"/>
                      <a:pt x="0" y="1466519"/>
                    </a:cubicBezTo>
                    <a:lnTo>
                      <a:pt x="0" y="205909"/>
                    </a:lnTo>
                    <a:cubicBezTo>
                      <a:pt x="0" y="151299"/>
                      <a:pt x="21694" y="98925"/>
                      <a:pt x="60309" y="60309"/>
                    </a:cubicBezTo>
                    <a:cubicBezTo>
                      <a:pt x="98925" y="21694"/>
                      <a:pt x="151299" y="0"/>
                      <a:pt x="205909" y="0"/>
                    </a:cubicBezTo>
                    <a:close/>
                  </a:path>
                </a:pathLst>
              </a:custGeom>
              <a:solidFill>
                <a:srgbClr val="99C01A">
                  <a:alpha val="24706"/>
                </a:srgbClr>
              </a:solidFill>
            </p:spPr>
          </p:sp>
          <p:sp>
            <p:nvSpPr>
              <p:cNvPr id="29" name="TextBox 29"/>
              <p:cNvSpPr txBox="1"/>
              <p:nvPr/>
            </p:nvSpPr>
            <p:spPr>
              <a:xfrm>
                <a:off x="0" y="-47625"/>
                <a:ext cx="812800" cy="860425"/>
              </a:xfrm>
              <a:prstGeom prst="rect">
                <a:avLst/>
              </a:prstGeom>
            </p:spPr>
            <p:txBody>
              <a:bodyPr lIns="38100" tIns="38100" rIns="38100" bIns="38100" rtlCol="0" anchor="ctr"/>
              <a:lstStyle/>
              <a:p>
                <a:pPr algn="ctr">
                  <a:lnSpc>
                    <a:spcPts val="2660"/>
                  </a:lnSpc>
                </a:pPr>
                <a:endParaRPr/>
              </a:p>
            </p:txBody>
          </p:sp>
        </p:grpSp>
        <p:sp>
          <p:nvSpPr>
            <p:cNvPr id="30" name="TextBox 30"/>
            <p:cNvSpPr txBox="1"/>
            <p:nvPr/>
          </p:nvSpPr>
          <p:spPr>
            <a:xfrm>
              <a:off x="5710" y="265478"/>
              <a:ext cx="2843465"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1: Database formatting</a:t>
              </a:r>
            </a:p>
          </p:txBody>
        </p:sp>
      </p:grpSp>
      <p:sp>
        <p:nvSpPr>
          <p:cNvPr id="31" name="TextBox 31"/>
          <p:cNvSpPr txBox="1"/>
          <p:nvPr/>
        </p:nvSpPr>
        <p:spPr>
          <a:xfrm>
            <a:off x="1028700" y="895350"/>
            <a:ext cx="12489924" cy="1104758"/>
          </a:xfrm>
          <a:prstGeom prst="rect">
            <a:avLst/>
          </a:prstGeom>
        </p:spPr>
        <p:txBody>
          <a:bodyPr lIns="0" tIns="0" rIns="0" bIns="0" rtlCol="0" anchor="t">
            <a:spAutoFit/>
          </a:bodyPr>
          <a:lstStyle/>
          <a:p>
            <a:pPr>
              <a:lnSpc>
                <a:spcPts val="8932"/>
              </a:lnSpc>
            </a:pPr>
            <a:r>
              <a:rPr lang="en-US" sz="6380">
                <a:solidFill>
                  <a:srgbClr val="000000"/>
                </a:solidFill>
                <a:latin typeface="Roboto"/>
              </a:rPr>
              <a:t>3: Forecasting</a:t>
            </a:r>
          </a:p>
        </p:txBody>
      </p:sp>
      <p:sp>
        <p:nvSpPr>
          <p:cNvPr id="32" name="Freeform 32"/>
          <p:cNvSpPr/>
          <p:nvPr/>
        </p:nvSpPr>
        <p:spPr>
          <a:xfrm rot="-10800000">
            <a:off x="17259300" y="-677162"/>
            <a:ext cx="2479948" cy="4687187"/>
          </a:xfrm>
          <a:custGeom>
            <a:avLst/>
            <a:gdLst/>
            <a:ahLst/>
            <a:cxnLst/>
            <a:rect l="l" t="t" r="r" b="b"/>
            <a:pathLst>
              <a:path w="2479948" h="4687187">
                <a:moveTo>
                  <a:pt x="0" y="0"/>
                </a:moveTo>
                <a:lnTo>
                  <a:pt x="2479948" y="0"/>
                </a:lnTo>
                <a:lnTo>
                  <a:pt x="2479948" y="4687187"/>
                </a:lnTo>
                <a:lnTo>
                  <a:pt x="0" y="468718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33" name="Freeform 33"/>
          <p:cNvSpPr/>
          <p:nvPr/>
        </p:nvSpPr>
        <p:spPr>
          <a:xfrm rot="-10800000">
            <a:off x="-1238130" y="4210982"/>
            <a:ext cx="2266830" cy="4284387"/>
          </a:xfrm>
          <a:custGeom>
            <a:avLst/>
            <a:gdLst/>
            <a:ahLst/>
            <a:cxnLst/>
            <a:rect l="l" t="t" r="r" b="b"/>
            <a:pathLst>
              <a:path w="2266830" h="4284387">
                <a:moveTo>
                  <a:pt x="0" y="0"/>
                </a:moveTo>
                <a:lnTo>
                  <a:pt x="2266830" y="0"/>
                </a:lnTo>
                <a:lnTo>
                  <a:pt x="2266830" y="4284386"/>
                </a:lnTo>
                <a:lnTo>
                  <a:pt x="0" y="428438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34" name="TextBox 34"/>
          <p:cNvSpPr txBox="1"/>
          <p:nvPr/>
        </p:nvSpPr>
        <p:spPr>
          <a:xfrm>
            <a:off x="8609117" y="1904858"/>
            <a:ext cx="8650183" cy="6798945"/>
          </a:xfrm>
          <a:prstGeom prst="rect">
            <a:avLst/>
          </a:prstGeom>
        </p:spPr>
        <p:txBody>
          <a:bodyPr lIns="0" tIns="0" rIns="0" bIns="0" rtlCol="0" anchor="t">
            <a:spAutoFit/>
          </a:bodyPr>
          <a:lstStyle/>
          <a:p>
            <a:pPr marL="604519" lvl="1" indent="-302260">
              <a:lnSpc>
                <a:spcPts val="4199"/>
              </a:lnSpc>
              <a:buFont typeface="Arial"/>
              <a:buChar char="•"/>
            </a:pPr>
            <a:r>
              <a:rPr lang="en-US" sz="2799" dirty="0">
                <a:solidFill>
                  <a:srgbClr val="14110F"/>
                </a:solidFill>
                <a:latin typeface="Roboto"/>
              </a:rPr>
              <a:t>Considering the practical requirements of the current project, the Mean Absolute Percentage Error (MAPE) metric was chosen to assess the quality of each model.</a:t>
            </a:r>
          </a:p>
          <a:p>
            <a:pPr marL="604519" lvl="1" indent="-302260">
              <a:lnSpc>
                <a:spcPts val="4199"/>
              </a:lnSpc>
              <a:buFont typeface="Arial"/>
              <a:buChar char="•"/>
            </a:pPr>
            <a:r>
              <a:rPr lang="en-US" sz="2799" dirty="0">
                <a:solidFill>
                  <a:srgbClr val="14110F"/>
                </a:solidFill>
                <a:latin typeface="Roboto"/>
              </a:rPr>
              <a:t>A separate model was developed for each medicine, utilizing data from all four hospitals.</a:t>
            </a:r>
          </a:p>
          <a:p>
            <a:pPr marL="604519" lvl="1" indent="-302260">
              <a:lnSpc>
                <a:spcPts val="4199"/>
              </a:lnSpc>
              <a:buFont typeface="Arial"/>
              <a:buChar char="•"/>
            </a:pPr>
            <a:r>
              <a:rPr lang="en-US" sz="2799" dirty="0">
                <a:solidFill>
                  <a:srgbClr val="14110F"/>
                </a:solidFill>
                <a:latin typeface="Roboto"/>
              </a:rPr>
              <a:t>It is observed that the time series approach outperforms the causal approach in terms of model performance.</a:t>
            </a:r>
          </a:p>
          <a:p>
            <a:pPr marL="604519" lvl="1" indent="-302260">
              <a:lnSpc>
                <a:spcPts val="4199"/>
              </a:lnSpc>
              <a:buFont typeface="Arial"/>
              <a:buChar char="•"/>
            </a:pPr>
            <a:r>
              <a:rPr lang="en-US" sz="2799" dirty="0">
                <a:solidFill>
                  <a:srgbClr val="14110F"/>
                </a:solidFill>
                <a:latin typeface="Roboto"/>
              </a:rPr>
              <a:t>These results can be attributed to variations in dataset composition between the two approaches and specific periods in the data that pose challenges for the models.</a:t>
            </a:r>
          </a:p>
        </p:txBody>
      </p:sp>
      <p:grpSp>
        <p:nvGrpSpPr>
          <p:cNvPr id="35" name="Group 5"/>
          <p:cNvGrpSpPr/>
          <p:nvPr/>
        </p:nvGrpSpPr>
        <p:grpSpPr>
          <a:xfrm>
            <a:off x="0" y="9258300"/>
            <a:ext cx="9134475" cy="1028700"/>
            <a:chOff x="0" y="0"/>
            <a:chExt cx="12179300" cy="1371600"/>
          </a:xfrm>
        </p:grpSpPr>
        <p:sp>
          <p:nvSpPr>
            <p:cNvPr id="36" name="AutoShape 6"/>
            <p:cNvSpPr/>
            <p:nvPr/>
          </p:nvSpPr>
          <p:spPr>
            <a:xfrm>
              <a:off x="1625600" y="0"/>
              <a:ext cx="10553700" cy="1371600"/>
            </a:xfrm>
            <a:prstGeom prst="rect">
              <a:avLst/>
            </a:prstGeom>
            <a:solidFill>
              <a:srgbClr val="8FC3F4"/>
            </a:solidFill>
          </p:spPr>
        </p:sp>
        <p:sp>
          <p:nvSpPr>
            <p:cNvPr id="37" name="Freeform 8"/>
            <p:cNvSpPr/>
            <p:nvPr/>
          </p:nvSpPr>
          <p:spPr>
            <a:xfrm>
              <a:off x="0" y="0"/>
              <a:ext cx="1625600" cy="1371600"/>
            </a:xfrm>
            <a:custGeom>
              <a:avLst/>
              <a:gdLst/>
              <a:ahLst/>
              <a:cxnLst/>
              <a:rect l="l" t="t" r="r" b="b"/>
              <a:pathLst>
                <a:path w="316130" h="266735">
                  <a:moveTo>
                    <a:pt x="0" y="0"/>
                  </a:moveTo>
                  <a:lnTo>
                    <a:pt x="316130" y="0"/>
                  </a:lnTo>
                  <a:lnTo>
                    <a:pt x="316130" y="266735"/>
                  </a:lnTo>
                  <a:lnTo>
                    <a:pt x="0" y="266735"/>
                  </a:lnTo>
                  <a:close/>
                </a:path>
              </a:pathLst>
            </a:custGeom>
            <a:solidFill>
              <a:srgbClr val="000000"/>
            </a:solidFill>
          </p:spPr>
          <p:txBody>
            <a:bodyPr/>
            <a:lstStyle/>
            <a:p>
              <a:pPr algn="ctr"/>
              <a:r>
                <a:rPr lang="fr-FR" sz="5400" dirty="0" smtClean="0">
                  <a:ln>
                    <a:solidFill>
                      <a:schemeClr val="bg1"/>
                    </a:solidFill>
                  </a:ln>
                  <a:solidFill>
                    <a:schemeClr val="bg1"/>
                  </a:solidFill>
                </a:rPr>
                <a:t>15</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1028700" y="167276"/>
            <a:ext cx="10705819" cy="642349"/>
            <a:chOff x="0" y="0"/>
            <a:chExt cx="14274425" cy="856465"/>
          </a:xfrm>
        </p:grpSpPr>
        <p:grpSp>
          <p:nvGrpSpPr>
            <p:cNvPr id="7" name="Group 7"/>
            <p:cNvGrpSpPr/>
            <p:nvPr/>
          </p:nvGrpSpPr>
          <p:grpSpPr>
            <a:xfrm rot="5400000">
              <a:off x="3854095" y="-999210"/>
              <a:ext cx="856465" cy="2854885"/>
              <a:chOff x="0" y="0"/>
              <a:chExt cx="376296" cy="1254321"/>
            </a:xfrm>
          </p:grpSpPr>
          <p:sp>
            <p:nvSpPr>
              <p:cNvPr id="8" name="Freeform 8"/>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DC6A1C">
                  <a:alpha val="24706"/>
                </a:srgbClr>
              </a:solidFill>
            </p:spPr>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10" name="TextBox 10"/>
            <p:cNvSpPr txBox="1"/>
            <p:nvPr/>
          </p:nvSpPr>
          <p:spPr>
            <a:xfrm>
              <a:off x="2869159" y="265478"/>
              <a:ext cx="2826336"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2: Data treatment</a:t>
              </a:r>
            </a:p>
          </p:txBody>
        </p:sp>
        <p:grpSp>
          <p:nvGrpSpPr>
            <p:cNvPr id="11" name="Group 11"/>
            <p:cNvGrpSpPr/>
            <p:nvPr/>
          </p:nvGrpSpPr>
          <p:grpSpPr>
            <a:xfrm rot="5400000">
              <a:off x="6708980" y="-999210"/>
              <a:ext cx="856465" cy="2854885"/>
              <a:chOff x="0" y="0"/>
              <a:chExt cx="376296" cy="1254321"/>
            </a:xfrm>
          </p:grpSpPr>
          <p:sp>
            <p:nvSpPr>
              <p:cNvPr id="12" name="Freeform 12"/>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94177E">
                  <a:alpha val="24706"/>
                </a:srgbClr>
              </a:solidFill>
            </p:spPr>
          </p:sp>
          <p:sp>
            <p:nvSpPr>
              <p:cNvPr id="13" name="TextBox 13"/>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14" name="TextBox 14"/>
            <p:cNvSpPr txBox="1"/>
            <p:nvPr/>
          </p:nvSpPr>
          <p:spPr>
            <a:xfrm>
              <a:off x="5724044" y="108459"/>
              <a:ext cx="2826336" cy="610972"/>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3: Feature manipulation and comprehension</a:t>
              </a:r>
            </a:p>
          </p:txBody>
        </p:sp>
        <p:grpSp>
          <p:nvGrpSpPr>
            <p:cNvPr id="15" name="Group 15"/>
            <p:cNvGrpSpPr/>
            <p:nvPr/>
          </p:nvGrpSpPr>
          <p:grpSpPr>
            <a:xfrm rot="5400000">
              <a:off x="9563865" y="-999210"/>
              <a:ext cx="856465" cy="2854885"/>
              <a:chOff x="0" y="0"/>
              <a:chExt cx="376296" cy="1254321"/>
            </a:xfrm>
          </p:grpSpPr>
          <p:sp>
            <p:nvSpPr>
              <p:cNvPr id="16" name="Freeform 16"/>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A3A7A7">
                  <a:alpha val="24706"/>
                </a:srgbClr>
              </a:solidFill>
            </p:spPr>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18" name="TextBox 18"/>
            <p:cNvSpPr txBox="1"/>
            <p:nvPr/>
          </p:nvSpPr>
          <p:spPr>
            <a:xfrm>
              <a:off x="8593204" y="265478"/>
              <a:ext cx="2797787"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4: Clustering</a:t>
              </a:r>
            </a:p>
          </p:txBody>
        </p:sp>
        <p:grpSp>
          <p:nvGrpSpPr>
            <p:cNvPr id="19" name="Group 19"/>
            <p:cNvGrpSpPr/>
            <p:nvPr/>
          </p:nvGrpSpPr>
          <p:grpSpPr>
            <a:xfrm rot="5400000">
              <a:off x="12418750" y="-999210"/>
              <a:ext cx="856465" cy="2854885"/>
              <a:chOff x="0" y="0"/>
              <a:chExt cx="376296" cy="1254321"/>
            </a:xfrm>
          </p:grpSpPr>
          <p:sp>
            <p:nvSpPr>
              <p:cNvPr id="20" name="Freeform 20"/>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8FC3F4"/>
              </a:solidFill>
            </p:spPr>
          </p:sp>
          <p:sp>
            <p:nvSpPr>
              <p:cNvPr id="21" name="TextBox 21"/>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22" name="TextBox 22"/>
            <p:cNvSpPr txBox="1"/>
            <p:nvPr/>
          </p:nvSpPr>
          <p:spPr>
            <a:xfrm>
              <a:off x="11448089" y="265478"/>
              <a:ext cx="2797787"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5: Forecasting</a:t>
              </a:r>
            </a:p>
          </p:txBody>
        </p:sp>
        <p:grpSp>
          <p:nvGrpSpPr>
            <p:cNvPr id="23" name="Group 23"/>
            <p:cNvGrpSpPr/>
            <p:nvPr/>
          </p:nvGrpSpPr>
          <p:grpSpPr>
            <a:xfrm rot="5400000">
              <a:off x="999210" y="-999210"/>
              <a:ext cx="856465" cy="2854885"/>
              <a:chOff x="0" y="0"/>
              <a:chExt cx="501728" cy="1672428"/>
            </a:xfrm>
          </p:grpSpPr>
          <p:sp>
            <p:nvSpPr>
              <p:cNvPr id="24" name="Freeform 24"/>
              <p:cNvSpPr/>
              <p:nvPr/>
            </p:nvSpPr>
            <p:spPr>
              <a:xfrm>
                <a:off x="0" y="0"/>
                <a:ext cx="501728" cy="1672428"/>
              </a:xfrm>
              <a:custGeom>
                <a:avLst/>
                <a:gdLst/>
                <a:ahLst/>
                <a:cxnLst/>
                <a:rect l="l" t="t" r="r" b="b"/>
                <a:pathLst>
                  <a:path w="501728" h="1672428">
                    <a:moveTo>
                      <a:pt x="205909" y="0"/>
                    </a:moveTo>
                    <a:lnTo>
                      <a:pt x="295819" y="0"/>
                    </a:lnTo>
                    <a:cubicBezTo>
                      <a:pt x="350430" y="0"/>
                      <a:pt x="402803" y="21694"/>
                      <a:pt x="441419" y="60309"/>
                    </a:cubicBezTo>
                    <a:cubicBezTo>
                      <a:pt x="480034" y="98925"/>
                      <a:pt x="501728" y="151299"/>
                      <a:pt x="501728" y="205909"/>
                    </a:cubicBezTo>
                    <a:lnTo>
                      <a:pt x="501728" y="1466519"/>
                    </a:lnTo>
                    <a:cubicBezTo>
                      <a:pt x="501728" y="1521129"/>
                      <a:pt x="480034" y="1573503"/>
                      <a:pt x="441419" y="1612119"/>
                    </a:cubicBezTo>
                    <a:cubicBezTo>
                      <a:pt x="402803" y="1650734"/>
                      <a:pt x="350430" y="1672428"/>
                      <a:pt x="295819" y="1672428"/>
                    </a:cubicBezTo>
                    <a:lnTo>
                      <a:pt x="205909" y="1672428"/>
                    </a:lnTo>
                    <a:cubicBezTo>
                      <a:pt x="151299" y="1672428"/>
                      <a:pt x="98925" y="1650734"/>
                      <a:pt x="60309" y="1612119"/>
                    </a:cubicBezTo>
                    <a:cubicBezTo>
                      <a:pt x="21694" y="1573503"/>
                      <a:pt x="0" y="1521129"/>
                      <a:pt x="0" y="1466519"/>
                    </a:cubicBezTo>
                    <a:lnTo>
                      <a:pt x="0" y="205909"/>
                    </a:lnTo>
                    <a:cubicBezTo>
                      <a:pt x="0" y="151299"/>
                      <a:pt x="21694" y="98925"/>
                      <a:pt x="60309" y="60309"/>
                    </a:cubicBezTo>
                    <a:cubicBezTo>
                      <a:pt x="98925" y="21694"/>
                      <a:pt x="151299" y="0"/>
                      <a:pt x="205909" y="0"/>
                    </a:cubicBezTo>
                    <a:close/>
                  </a:path>
                </a:pathLst>
              </a:custGeom>
              <a:solidFill>
                <a:srgbClr val="99C01A">
                  <a:alpha val="24706"/>
                </a:srgbClr>
              </a:solidFill>
            </p:spPr>
          </p:sp>
          <p:sp>
            <p:nvSpPr>
              <p:cNvPr id="25" name="TextBox 25"/>
              <p:cNvSpPr txBox="1"/>
              <p:nvPr/>
            </p:nvSpPr>
            <p:spPr>
              <a:xfrm>
                <a:off x="0" y="-47625"/>
                <a:ext cx="812800" cy="860425"/>
              </a:xfrm>
              <a:prstGeom prst="rect">
                <a:avLst/>
              </a:prstGeom>
            </p:spPr>
            <p:txBody>
              <a:bodyPr lIns="38100" tIns="38100" rIns="38100" bIns="38100" rtlCol="0" anchor="ctr"/>
              <a:lstStyle/>
              <a:p>
                <a:pPr algn="ctr">
                  <a:lnSpc>
                    <a:spcPts val="2660"/>
                  </a:lnSpc>
                </a:pPr>
                <a:endParaRPr/>
              </a:p>
            </p:txBody>
          </p:sp>
        </p:grpSp>
        <p:sp>
          <p:nvSpPr>
            <p:cNvPr id="26" name="TextBox 26"/>
            <p:cNvSpPr txBox="1"/>
            <p:nvPr/>
          </p:nvSpPr>
          <p:spPr>
            <a:xfrm>
              <a:off x="5710" y="265478"/>
              <a:ext cx="2843465"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1: Database formatting</a:t>
              </a:r>
            </a:p>
          </p:txBody>
        </p:sp>
      </p:grpSp>
      <p:sp>
        <p:nvSpPr>
          <p:cNvPr id="27" name="Freeform 27"/>
          <p:cNvSpPr/>
          <p:nvPr/>
        </p:nvSpPr>
        <p:spPr>
          <a:xfrm rot="-10800000">
            <a:off x="17259300" y="-677162"/>
            <a:ext cx="2479948" cy="4687187"/>
          </a:xfrm>
          <a:custGeom>
            <a:avLst/>
            <a:gdLst/>
            <a:ahLst/>
            <a:cxnLst/>
            <a:rect l="l" t="t" r="r" b="b"/>
            <a:pathLst>
              <a:path w="2479948" h="4687187">
                <a:moveTo>
                  <a:pt x="0" y="0"/>
                </a:moveTo>
                <a:lnTo>
                  <a:pt x="2479948" y="0"/>
                </a:lnTo>
                <a:lnTo>
                  <a:pt x="2479948" y="4687187"/>
                </a:lnTo>
                <a:lnTo>
                  <a:pt x="0" y="468718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28" name="Freeform 28"/>
          <p:cNvSpPr/>
          <p:nvPr/>
        </p:nvSpPr>
        <p:spPr>
          <a:xfrm rot="-10800000">
            <a:off x="-1238130" y="4210982"/>
            <a:ext cx="2266830" cy="4284387"/>
          </a:xfrm>
          <a:custGeom>
            <a:avLst/>
            <a:gdLst/>
            <a:ahLst/>
            <a:cxnLst/>
            <a:rect l="l" t="t" r="r" b="b"/>
            <a:pathLst>
              <a:path w="2266830" h="4284387">
                <a:moveTo>
                  <a:pt x="0" y="0"/>
                </a:moveTo>
                <a:lnTo>
                  <a:pt x="2266830" y="0"/>
                </a:lnTo>
                <a:lnTo>
                  <a:pt x="2266830" y="4284386"/>
                </a:lnTo>
                <a:lnTo>
                  <a:pt x="0" y="428438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89" name="TextBox 189"/>
          <p:cNvSpPr txBox="1"/>
          <p:nvPr/>
        </p:nvSpPr>
        <p:spPr>
          <a:xfrm>
            <a:off x="1028700" y="895350"/>
            <a:ext cx="12489924" cy="1104758"/>
          </a:xfrm>
          <a:prstGeom prst="rect">
            <a:avLst/>
          </a:prstGeom>
        </p:spPr>
        <p:txBody>
          <a:bodyPr lIns="0" tIns="0" rIns="0" bIns="0" rtlCol="0" anchor="t">
            <a:spAutoFit/>
          </a:bodyPr>
          <a:lstStyle/>
          <a:p>
            <a:pPr>
              <a:lnSpc>
                <a:spcPts val="8932"/>
              </a:lnSpc>
            </a:pPr>
            <a:r>
              <a:rPr lang="en-US" sz="6380">
                <a:solidFill>
                  <a:srgbClr val="000000"/>
                </a:solidFill>
                <a:latin typeface="Roboto"/>
              </a:rPr>
              <a:t>3: Forecasting</a:t>
            </a:r>
          </a:p>
        </p:txBody>
      </p:sp>
      <p:sp>
        <p:nvSpPr>
          <p:cNvPr id="190" name="TextBox 190"/>
          <p:cNvSpPr txBox="1"/>
          <p:nvPr/>
        </p:nvSpPr>
        <p:spPr>
          <a:xfrm>
            <a:off x="1504950" y="2286000"/>
            <a:ext cx="15278100" cy="1036320"/>
          </a:xfrm>
          <a:prstGeom prst="rect">
            <a:avLst/>
          </a:prstGeom>
        </p:spPr>
        <p:txBody>
          <a:bodyPr lIns="0" tIns="0" rIns="0" bIns="0" rtlCol="0" anchor="t">
            <a:spAutoFit/>
          </a:bodyPr>
          <a:lstStyle/>
          <a:p>
            <a:pPr marL="604519" lvl="1" indent="-302260">
              <a:lnSpc>
                <a:spcPts val="4199"/>
              </a:lnSpc>
              <a:buFont typeface="Arial"/>
              <a:buChar char="•"/>
            </a:pPr>
            <a:r>
              <a:rPr lang="en-US" sz="2799" dirty="0">
                <a:solidFill>
                  <a:srgbClr val="14110F"/>
                </a:solidFill>
                <a:latin typeface="Roboto"/>
              </a:rPr>
              <a:t>To execute the training of our models, followed by the testing and validation phases, the following policy was implemented:</a:t>
            </a:r>
          </a:p>
        </p:txBody>
      </p:sp>
      <p:grpSp>
        <p:nvGrpSpPr>
          <p:cNvPr id="291" name="Grupo 290"/>
          <p:cNvGrpSpPr/>
          <p:nvPr/>
        </p:nvGrpSpPr>
        <p:grpSpPr>
          <a:xfrm>
            <a:off x="9020720" y="3829982"/>
            <a:ext cx="2280531" cy="4893013"/>
            <a:chOff x="9286875" y="4210982"/>
            <a:chExt cx="2280531" cy="4893013"/>
          </a:xfrm>
        </p:grpSpPr>
        <p:sp>
          <p:nvSpPr>
            <p:cNvPr id="193" name="TextBox 193"/>
            <p:cNvSpPr txBox="1"/>
            <p:nvPr/>
          </p:nvSpPr>
          <p:spPr>
            <a:xfrm>
              <a:off x="9286875" y="8039100"/>
              <a:ext cx="2280531" cy="1064895"/>
            </a:xfrm>
            <a:prstGeom prst="rect">
              <a:avLst/>
            </a:prstGeom>
          </p:spPr>
          <p:txBody>
            <a:bodyPr lIns="0" tIns="0" rIns="0" bIns="0" rtlCol="0" anchor="t">
              <a:spAutoFit/>
            </a:bodyPr>
            <a:lstStyle/>
            <a:p>
              <a:pPr algn="ctr">
                <a:lnSpc>
                  <a:spcPts val="4200"/>
                </a:lnSpc>
              </a:pPr>
              <a:r>
                <a:rPr lang="en-US" sz="2800" dirty="0">
                  <a:solidFill>
                    <a:srgbClr val="14110F"/>
                  </a:solidFill>
                  <a:latin typeface="Roboto"/>
                </a:rPr>
                <a:t>Separate by cluster</a:t>
              </a:r>
            </a:p>
          </p:txBody>
        </p:sp>
        <p:grpSp>
          <p:nvGrpSpPr>
            <p:cNvPr id="288" name="Grupo 287"/>
            <p:cNvGrpSpPr/>
            <p:nvPr/>
          </p:nvGrpSpPr>
          <p:grpSpPr>
            <a:xfrm>
              <a:off x="9821701" y="4210982"/>
              <a:ext cx="1210878" cy="3885268"/>
              <a:chOff x="9902296" y="4210982"/>
              <a:chExt cx="1210878" cy="3885268"/>
            </a:xfrm>
          </p:grpSpPr>
          <p:grpSp>
            <p:nvGrpSpPr>
              <p:cNvPr id="32" name="Group 32"/>
              <p:cNvGrpSpPr/>
              <p:nvPr/>
            </p:nvGrpSpPr>
            <p:grpSpPr>
              <a:xfrm>
                <a:off x="9902296" y="4210982"/>
                <a:ext cx="1210878" cy="880639"/>
                <a:chOff x="0" y="0"/>
                <a:chExt cx="1373590" cy="998975"/>
              </a:xfrm>
            </p:grpSpPr>
            <p:sp>
              <p:nvSpPr>
                <p:cNvPr id="33" name="Freeform 33"/>
                <p:cNvSpPr/>
                <p:nvPr/>
              </p:nvSpPr>
              <p:spPr>
                <a:xfrm>
                  <a:off x="0" y="0"/>
                  <a:ext cx="1373590" cy="998975"/>
                </a:xfrm>
                <a:custGeom>
                  <a:avLst/>
                  <a:gdLst/>
                  <a:ahLst/>
                  <a:cxnLst/>
                  <a:rect l="l" t="t" r="r" b="b"/>
                  <a:pathLst>
                    <a:path w="1373590" h="998975">
                      <a:moveTo>
                        <a:pt x="0" y="0"/>
                      </a:moveTo>
                      <a:lnTo>
                        <a:pt x="1373590" y="0"/>
                      </a:lnTo>
                      <a:lnTo>
                        <a:pt x="1373590" y="998975"/>
                      </a:lnTo>
                      <a:lnTo>
                        <a:pt x="0" y="998975"/>
                      </a:lnTo>
                      <a:close/>
                    </a:path>
                  </a:pathLst>
                </a:custGeom>
                <a:solidFill>
                  <a:srgbClr val="7ED957">
                    <a:alpha val="24706"/>
                  </a:srgbClr>
                </a:solidFill>
              </p:spPr>
            </p:sp>
            <p:sp>
              <p:nvSpPr>
                <p:cNvPr id="34" name="TextBox 34"/>
                <p:cNvSpPr txBox="1"/>
                <p:nvPr/>
              </p:nvSpPr>
              <p:spPr>
                <a:xfrm>
                  <a:off x="0" y="-76200"/>
                  <a:ext cx="812800" cy="889000"/>
                </a:xfrm>
                <a:prstGeom prst="rect">
                  <a:avLst/>
                </a:prstGeom>
              </p:spPr>
              <p:txBody>
                <a:bodyPr lIns="20411" tIns="20411" rIns="20411" bIns="20411" rtlCol="0" anchor="ctr"/>
                <a:lstStyle/>
                <a:p>
                  <a:pPr algn="ctr">
                    <a:lnSpc>
                      <a:spcPts val="3920"/>
                    </a:lnSpc>
                  </a:pPr>
                  <a:endParaRPr/>
                </a:p>
              </p:txBody>
            </p:sp>
          </p:grpSp>
          <p:grpSp>
            <p:nvGrpSpPr>
              <p:cNvPr id="111" name="Group 111"/>
              <p:cNvGrpSpPr/>
              <p:nvPr/>
            </p:nvGrpSpPr>
            <p:grpSpPr>
              <a:xfrm>
                <a:off x="10145336" y="4439737"/>
                <a:ext cx="193504" cy="221147"/>
                <a:chOff x="0" y="0"/>
                <a:chExt cx="219506" cy="250864"/>
              </a:xfrm>
            </p:grpSpPr>
            <p:sp>
              <p:nvSpPr>
                <p:cNvPr id="112" name="Freeform 112"/>
                <p:cNvSpPr/>
                <p:nvPr/>
              </p:nvSpPr>
              <p:spPr>
                <a:xfrm>
                  <a:off x="0" y="0"/>
                  <a:ext cx="219506" cy="250864"/>
                </a:xfrm>
                <a:custGeom>
                  <a:avLst/>
                  <a:gdLst/>
                  <a:ahLst/>
                  <a:cxnLst/>
                  <a:rect l="l" t="t" r="r" b="b"/>
                  <a:pathLst>
                    <a:path w="219506" h="250864">
                      <a:moveTo>
                        <a:pt x="0" y="0"/>
                      </a:moveTo>
                      <a:lnTo>
                        <a:pt x="219506" y="0"/>
                      </a:lnTo>
                      <a:lnTo>
                        <a:pt x="219506" y="250864"/>
                      </a:lnTo>
                      <a:lnTo>
                        <a:pt x="0" y="250864"/>
                      </a:lnTo>
                      <a:close/>
                    </a:path>
                  </a:pathLst>
                </a:custGeom>
                <a:solidFill>
                  <a:srgbClr val="7ED957"/>
                </a:solidFill>
              </p:spPr>
            </p:sp>
            <p:sp>
              <p:nvSpPr>
                <p:cNvPr id="113" name="TextBox 113"/>
                <p:cNvSpPr txBox="1"/>
                <p:nvPr/>
              </p:nvSpPr>
              <p:spPr>
                <a:xfrm>
                  <a:off x="0" y="-76200"/>
                  <a:ext cx="812800" cy="889000"/>
                </a:xfrm>
                <a:prstGeom prst="rect">
                  <a:avLst/>
                </a:prstGeom>
              </p:spPr>
              <p:txBody>
                <a:bodyPr lIns="20411" tIns="20411" rIns="20411" bIns="20411" rtlCol="0" anchor="ctr"/>
                <a:lstStyle/>
                <a:p>
                  <a:pPr algn="ctr">
                    <a:lnSpc>
                      <a:spcPts val="3920"/>
                    </a:lnSpc>
                  </a:pPr>
                  <a:endParaRPr/>
                </a:p>
              </p:txBody>
            </p:sp>
          </p:grpSp>
          <p:grpSp>
            <p:nvGrpSpPr>
              <p:cNvPr id="114" name="Group 114"/>
              <p:cNvGrpSpPr/>
              <p:nvPr/>
            </p:nvGrpSpPr>
            <p:grpSpPr>
              <a:xfrm>
                <a:off x="10532344" y="4660884"/>
                <a:ext cx="193504" cy="221147"/>
                <a:chOff x="0" y="0"/>
                <a:chExt cx="219506" cy="250864"/>
              </a:xfrm>
            </p:grpSpPr>
            <p:sp>
              <p:nvSpPr>
                <p:cNvPr id="115" name="Freeform 115"/>
                <p:cNvSpPr/>
                <p:nvPr/>
              </p:nvSpPr>
              <p:spPr>
                <a:xfrm>
                  <a:off x="0" y="0"/>
                  <a:ext cx="219506" cy="250864"/>
                </a:xfrm>
                <a:custGeom>
                  <a:avLst/>
                  <a:gdLst/>
                  <a:ahLst/>
                  <a:cxnLst/>
                  <a:rect l="l" t="t" r="r" b="b"/>
                  <a:pathLst>
                    <a:path w="219506" h="250864">
                      <a:moveTo>
                        <a:pt x="0" y="0"/>
                      </a:moveTo>
                      <a:lnTo>
                        <a:pt x="219506" y="0"/>
                      </a:lnTo>
                      <a:lnTo>
                        <a:pt x="219506" y="250864"/>
                      </a:lnTo>
                      <a:lnTo>
                        <a:pt x="0" y="250864"/>
                      </a:lnTo>
                      <a:close/>
                    </a:path>
                  </a:pathLst>
                </a:custGeom>
                <a:solidFill>
                  <a:srgbClr val="7ED957"/>
                </a:solidFill>
              </p:spPr>
            </p:sp>
            <p:sp>
              <p:nvSpPr>
                <p:cNvPr id="116" name="TextBox 116"/>
                <p:cNvSpPr txBox="1"/>
                <p:nvPr/>
              </p:nvSpPr>
              <p:spPr>
                <a:xfrm>
                  <a:off x="0" y="-76200"/>
                  <a:ext cx="812800" cy="889000"/>
                </a:xfrm>
                <a:prstGeom prst="rect">
                  <a:avLst/>
                </a:prstGeom>
              </p:spPr>
              <p:txBody>
                <a:bodyPr lIns="20411" tIns="20411" rIns="20411" bIns="20411" rtlCol="0" anchor="ctr"/>
                <a:lstStyle/>
                <a:p>
                  <a:pPr algn="ctr">
                    <a:lnSpc>
                      <a:spcPts val="3920"/>
                    </a:lnSpc>
                  </a:pPr>
                  <a:endParaRPr/>
                </a:p>
              </p:txBody>
            </p:sp>
          </p:grpSp>
          <p:grpSp>
            <p:nvGrpSpPr>
              <p:cNvPr id="117" name="Group 117"/>
              <p:cNvGrpSpPr/>
              <p:nvPr/>
            </p:nvGrpSpPr>
            <p:grpSpPr>
              <a:xfrm>
                <a:off x="10145336" y="4882032"/>
                <a:ext cx="193504" cy="221147"/>
                <a:chOff x="0" y="0"/>
                <a:chExt cx="219506" cy="250864"/>
              </a:xfrm>
            </p:grpSpPr>
            <p:sp>
              <p:nvSpPr>
                <p:cNvPr id="118" name="Freeform 118"/>
                <p:cNvSpPr/>
                <p:nvPr/>
              </p:nvSpPr>
              <p:spPr>
                <a:xfrm>
                  <a:off x="0" y="0"/>
                  <a:ext cx="219506" cy="250864"/>
                </a:xfrm>
                <a:custGeom>
                  <a:avLst/>
                  <a:gdLst/>
                  <a:ahLst/>
                  <a:cxnLst/>
                  <a:rect l="l" t="t" r="r" b="b"/>
                  <a:pathLst>
                    <a:path w="219506" h="250864">
                      <a:moveTo>
                        <a:pt x="0" y="0"/>
                      </a:moveTo>
                      <a:lnTo>
                        <a:pt x="219506" y="0"/>
                      </a:lnTo>
                      <a:lnTo>
                        <a:pt x="219506" y="250864"/>
                      </a:lnTo>
                      <a:lnTo>
                        <a:pt x="0" y="250864"/>
                      </a:lnTo>
                      <a:close/>
                    </a:path>
                  </a:pathLst>
                </a:custGeom>
                <a:solidFill>
                  <a:srgbClr val="7ED957"/>
                </a:solidFill>
              </p:spPr>
            </p:sp>
            <p:sp>
              <p:nvSpPr>
                <p:cNvPr id="119" name="TextBox 119"/>
                <p:cNvSpPr txBox="1"/>
                <p:nvPr/>
              </p:nvSpPr>
              <p:spPr>
                <a:xfrm>
                  <a:off x="0" y="-76200"/>
                  <a:ext cx="812800" cy="889000"/>
                </a:xfrm>
                <a:prstGeom prst="rect">
                  <a:avLst/>
                </a:prstGeom>
              </p:spPr>
              <p:txBody>
                <a:bodyPr lIns="20411" tIns="20411" rIns="20411" bIns="20411" rtlCol="0" anchor="ctr"/>
                <a:lstStyle/>
                <a:p>
                  <a:pPr algn="ctr">
                    <a:lnSpc>
                      <a:spcPts val="3920"/>
                    </a:lnSpc>
                  </a:pPr>
                  <a:endParaRPr/>
                </a:p>
              </p:txBody>
            </p:sp>
          </p:grpSp>
          <p:grpSp>
            <p:nvGrpSpPr>
              <p:cNvPr id="120" name="Group 120"/>
              <p:cNvGrpSpPr/>
              <p:nvPr/>
            </p:nvGrpSpPr>
            <p:grpSpPr>
              <a:xfrm>
                <a:off x="9951832" y="4217262"/>
                <a:ext cx="193504" cy="221147"/>
                <a:chOff x="0" y="0"/>
                <a:chExt cx="219506" cy="250864"/>
              </a:xfrm>
            </p:grpSpPr>
            <p:sp>
              <p:nvSpPr>
                <p:cNvPr id="121" name="Freeform 121"/>
                <p:cNvSpPr/>
                <p:nvPr/>
              </p:nvSpPr>
              <p:spPr>
                <a:xfrm>
                  <a:off x="0" y="0"/>
                  <a:ext cx="219506" cy="250864"/>
                </a:xfrm>
                <a:custGeom>
                  <a:avLst/>
                  <a:gdLst/>
                  <a:ahLst/>
                  <a:cxnLst/>
                  <a:rect l="l" t="t" r="r" b="b"/>
                  <a:pathLst>
                    <a:path w="219506" h="250864">
                      <a:moveTo>
                        <a:pt x="0" y="0"/>
                      </a:moveTo>
                      <a:lnTo>
                        <a:pt x="219506" y="0"/>
                      </a:lnTo>
                      <a:lnTo>
                        <a:pt x="219506" y="250864"/>
                      </a:lnTo>
                      <a:lnTo>
                        <a:pt x="0" y="250864"/>
                      </a:lnTo>
                      <a:close/>
                    </a:path>
                  </a:pathLst>
                </a:custGeom>
                <a:solidFill>
                  <a:srgbClr val="7ED957"/>
                </a:solidFill>
              </p:spPr>
            </p:sp>
            <p:sp>
              <p:nvSpPr>
                <p:cNvPr id="122" name="TextBox 122"/>
                <p:cNvSpPr txBox="1"/>
                <p:nvPr/>
              </p:nvSpPr>
              <p:spPr>
                <a:xfrm>
                  <a:off x="0" y="-76200"/>
                  <a:ext cx="812800" cy="889000"/>
                </a:xfrm>
                <a:prstGeom prst="rect">
                  <a:avLst/>
                </a:prstGeom>
              </p:spPr>
              <p:txBody>
                <a:bodyPr lIns="20411" tIns="20411" rIns="20411" bIns="20411" rtlCol="0" anchor="ctr"/>
                <a:lstStyle/>
                <a:p>
                  <a:pPr algn="ctr">
                    <a:lnSpc>
                      <a:spcPts val="3920"/>
                    </a:lnSpc>
                  </a:pPr>
                  <a:endParaRPr/>
                </a:p>
              </p:txBody>
            </p:sp>
          </p:grpSp>
          <p:grpSp>
            <p:nvGrpSpPr>
              <p:cNvPr id="123" name="Group 123"/>
              <p:cNvGrpSpPr/>
              <p:nvPr/>
            </p:nvGrpSpPr>
            <p:grpSpPr>
              <a:xfrm>
                <a:off x="10532344" y="5433758"/>
                <a:ext cx="193504" cy="221147"/>
                <a:chOff x="0" y="0"/>
                <a:chExt cx="219506" cy="250864"/>
              </a:xfrm>
            </p:grpSpPr>
            <p:sp>
              <p:nvSpPr>
                <p:cNvPr id="124" name="Freeform 124"/>
                <p:cNvSpPr/>
                <p:nvPr/>
              </p:nvSpPr>
              <p:spPr>
                <a:xfrm>
                  <a:off x="0" y="0"/>
                  <a:ext cx="219506" cy="250864"/>
                </a:xfrm>
                <a:custGeom>
                  <a:avLst/>
                  <a:gdLst/>
                  <a:ahLst/>
                  <a:cxnLst/>
                  <a:rect l="l" t="t" r="r" b="b"/>
                  <a:pathLst>
                    <a:path w="219506" h="250864">
                      <a:moveTo>
                        <a:pt x="0" y="0"/>
                      </a:moveTo>
                      <a:lnTo>
                        <a:pt x="219506" y="0"/>
                      </a:lnTo>
                      <a:lnTo>
                        <a:pt x="219506" y="250864"/>
                      </a:lnTo>
                      <a:lnTo>
                        <a:pt x="0" y="250864"/>
                      </a:lnTo>
                      <a:close/>
                    </a:path>
                  </a:pathLst>
                </a:custGeom>
                <a:solidFill>
                  <a:srgbClr val="FFDE59"/>
                </a:solidFill>
              </p:spPr>
            </p:sp>
            <p:sp>
              <p:nvSpPr>
                <p:cNvPr id="125" name="TextBox 125"/>
                <p:cNvSpPr txBox="1"/>
                <p:nvPr/>
              </p:nvSpPr>
              <p:spPr>
                <a:xfrm>
                  <a:off x="0" y="-76200"/>
                  <a:ext cx="812800" cy="889000"/>
                </a:xfrm>
                <a:prstGeom prst="rect">
                  <a:avLst/>
                </a:prstGeom>
              </p:spPr>
              <p:txBody>
                <a:bodyPr lIns="20411" tIns="20411" rIns="20411" bIns="20411" rtlCol="0" anchor="ctr"/>
                <a:lstStyle/>
                <a:p>
                  <a:pPr algn="ctr">
                    <a:lnSpc>
                      <a:spcPts val="3920"/>
                    </a:lnSpc>
                  </a:pPr>
                  <a:endParaRPr/>
                </a:p>
              </p:txBody>
            </p:sp>
          </p:grpSp>
          <p:grpSp>
            <p:nvGrpSpPr>
              <p:cNvPr id="126" name="Group 126"/>
              <p:cNvGrpSpPr/>
              <p:nvPr/>
            </p:nvGrpSpPr>
            <p:grpSpPr>
              <a:xfrm>
                <a:off x="9951832" y="5876053"/>
                <a:ext cx="193504" cy="221147"/>
                <a:chOff x="0" y="0"/>
                <a:chExt cx="219506" cy="250864"/>
              </a:xfrm>
            </p:grpSpPr>
            <p:sp>
              <p:nvSpPr>
                <p:cNvPr id="127" name="Freeform 127"/>
                <p:cNvSpPr/>
                <p:nvPr/>
              </p:nvSpPr>
              <p:spPr>
                <a:xfrm>
                  <a:off x="0" y="0"/>
                  <a:ext cx="219506" cy="250864"/>
                </a:xfrm>
                <a:custGeom>
                  <a:avLst/>
                  <a:gdLst/>
                  <a:ahLst/>
                  <a:cxnLst/>
                  <a:rect l="l" t="t" r="r" b="b"/>
                  <a:pathLst>
                    <a:path w="219506" h="250864">
                      <a:moveTo>
                        <a:pt x="0" y="0"/>
                      </a:moveTo>
                      <a:lnTo>
                        <a:pt x="219506" y="0"/>
                      </a:lnTo>
                      <a:lnTo>
                        <a:pt x="219506" y="250864"/>
                      </a:lnTo>
                      <a:lnTo>
                        <a:pt x="0" y="250864"/>
                      </a:lnTo>
                      <a:close/>
                    </a:path>
                  </a:pathLst>
                </a:custGeom>
                <a:solidFill>
                  <a:srgbClr val="FFDE59"/>
                </a:solidFill>
              </p:spPr>
            </p:sp>
            <p:sp>
              <p:nvSpPr>
                <p:cNvPr id="128" name="TextBox 128"/>
                <p:cNvSpPr txBox="1"/>
                <p:nvPr/>
              </p:nvSpPr>
              <p:spPr>
                <a:xfrm>
                  <a:off x="0" y="-76200"/>
                  <a:ext cx="812800" cy="889000"/>
                </a:xfrm>
                <a:prstGeom prst="rect">
                  <a:avLst/>
                </a:prstGeom>
              </p:spPr>
              <p:txBody>
                <a:bodyPr lIns="20411" tIns="20411" rIns="20411" bIns="20411" rtlCol="0" anchor="ctr"/>
                <a:lstStyle/>
                <a:p>
                  <a:pPr algn="ctr">
                    <a:lnSpc>
                      <a:spcPts val="3920"/>
                    </a:lnSpc>
                  </a:pPr>
                  <a:endParaRPr/>
                </a:p>
              </p:txBody>
            </p:sp>
          </p:grpSp>
          <p:grpSp>
            <p:nvGrpSpPr>
              <p:cNvPr id="129" name="Group 129"/>
              <p:cNvGrpSpPr/>
              <p:nvPr/>
            </p:nvGrpSpPr>
            <p:grpSpPr>
              <a:xfrm>
                <a:off x="10145336" y="5211283"/>
                <a:ext cx="193504" cy="221147"/>
                <a:chOff x="0" y="0"/>
                <a:chExt cx="219506" cy="250864"/>
              </a:xfrm>
            </p:grpSpPr>
            <p:sp>
              <p:nvSpPr>
                <p:cNvPr id="130" name="Freeform 130"/>
                <p:cNvSpPr/>
                <p:nvPr/>
              </p:nvSpPr>
              <p:spPr>
                <a:xfrm>
                  <a:off x="0" y="0"/>
                  <a:ext cx="219506" cy="250864"/>
                </a:xfrm>
                <a:custGeom>
                  <a:avLst/>
                  <a:gdLst/>
                  <a:ahLst/>
                  <a:cxnLst/>
                  <a:rect l="l" t="t" r="r" b="b"/>
                  <a:pathLst>
                    <a:path w="219506" h="250864">
                      <a:moveTo>
                        <a:pt x="0" y="0"/>
                      </a:moveTo>
                      <a:lnTo>
                        <a:pt x="219506" y="0"/>
                      </a:lnTo>
                      <a:lnTo>
                        <a:pt x="219506" y="250864"/>
                      </a:lnTo>
                      <a:lnTo>
                        <a:pt x="0" y="250864"/>
                      </a:lnTo>
                      <a:close/>
                    </a:path>
                  </a:pathLst>
                </a:custGeom>
                <a:solidFill>
                  <a:srgbClr val="FFDE59"/>
                </a:solidFill>
              </p:spPr>
            </p:sp>
            <p:sp>
              <p:nvSpPr>
                <p:cNvPr id="131" name="TextBox 131"/>
                <p:cNvSpPr txBox="1"/>
                <p:nvPr/>
              </p:nvSpPr>
              <p:spPr>
                <a:xfrm>
                  <a:off x="0" y="-76200"/>
                  <a:ext cx="812800" cy="889000"/>
                </a:xfrm>
                <a:prstGeom prst="rect">
                  <a:avLst/>
                </a:prstGeom>
              </p:spPr>
              <p:txBody>
                <a:bodyPr lIns="20411" tIns="20411" rIns="20411" bIns="20411" rtlCol="0" anchor="ctr"/>
                <a:lstStyle/>
                <a:p>
                  <a:pPr algn="ctr">
                    <a:lnSpc>
                      <a:spcPts val="3920"/>
                    </a:lnSpc>
                  </a:pPr>
                  <a:endParaRPr/>
                </a:p>
              </p:txBody>
            </p:sp>
          </p:grpSp>
          <p:grpSp>
            <p:nvGrpSpPr>
              <p:cNvPr id="132" name="Group 132"/>
              <p:cNvGrpSpPr/>
              <p:nvPr/>
            </p:nvGrpSpPr>
            <p:grpSpPr>
              <a:xfrm>
                <a:off x="9951832" y="6425577"/>
                <a:ext cx="193504" cy="221147"/>
                <a:chOff x="0" y="0"/>
                <a:chExt cx="219506" cy="250864"/>
              </a:xfrm>
            </p:grpSpPr>
            <p:sp>
              <p:nvSpPr>
                <p:cNvPr id="133" name="Freeform 133"/>
                <p:cNvSpPr/>
                <p:nvPr/>
              </p:nvSpPr>
              <p:spPr>
                <a:xfrm>
                  <a:off x="0" y="0"/>
                  <a:ext cx="219506" cy="250864"/>
                </a:xfrm>
                <a:custGeom>
                  <a:avLst/>
                  <a:gdLst/>
                  <a:ahLst/>
                  <a:cxnLst/>
                  <a:rect l="l" t="t" r="r" b="b"/>
                  <a:pathLst>
                    <a:path w="219506" h="250864">
                      <a:moveTo>
                        <a:pt x="0" y="0"/>
                      </a:moveTo>
                      <a:lnTo>
                        <a:pt x="219506" y="0"/>
                      </a:lnTo>
                      <a:lnTo>
                        <a:pt x="219506" y="250864"/>
                      </a:lnTo>
                      <a:lnTo>
                        <a:pt x="0" y="250864"/>
                      </a:lnTo>
                      <a:close/>
                    </a:path>
                  </a:pathLst>
                </a:custGeom>
                <a:solidFill>
                  <a:srgbClr val="FF66C4"/>
                </a:solidFill>
              </p:spPr>
            </p:sp>
            <p:sp>
              <p:nvSpPr>
                <p:cNvPr id="134" name="TextBox 134"/>
                <p:cNvSpPr txBox="1"/>
                <p:nvPr/>
              </p:nvSpPr>
              <p:spPr>
                <a:xfrm>
                  <a:off x="0" y="-76200"/>
                  <a:ext cx="812800" cy="889000"/>
                </a:xfrm>
                <a:prstGeom prst="rect">
                  <a:avLst/>
                </a:prstGeom>
              </p:spPr>
              <p:txBody>
                <a:bodyPr lIns="20411" tIns="20411" rIns="20411" bIns="20411" rtlCol="0" anchor="ctr"/>
                <a:lstStyle/>
                <a:p>
                  <a:pPr algn="ctr">
                    <a:lnSpc>
                      <a:spcPts val="3920"/>
                    </a:lnSpc>
                  </a:pPr>
                  <a:endParaRPr/>
                </a:p>
              </p:txBody>
            </p:sp>
          </p:grpSp>
          <p:grpSp>
            <p:nvGrpSpPr>
              <p:cNvPr id="135" name="Group 135"/>
              <p:cNvGrpSpPr/>
              <p:nvPr/>
            </p:nvGrpSpPr>
            <p:grpSpPr>
              <a:xfrm>
                <a:off x="10145336" y="6646725"/>
                <a:ext cx="193504" cy="221147"/>
                <a:chOff x="0" y="0"/>
                <a:chExt cx="219506" cy="250864"/>
              </a:xfrm>
            </p:grpSpPr>
            <p:sp>
              <p:nvSpPr>
                <p:cNvPr id="136" name="Freeform 136"/>
                <p:cNvSpPr/>
                <p:nvPr/>
              </p:nvSpPr>
              <p:spPr>
                <a:xfrm>
                  <a:off x="0" y="0"/>
                  <a:ext cx="219506" cy="250864"/>
                </a:xfrm>
                <a:custGeom>
                  <a:avLst/>
                  <a:gdLst/>
                  <a:ahLst/>
                  <a:cxnLst/>
                  <a:rect l="l" t="t" r="r" b="b"/>
                  <a:pathLst>
                    <a:path w="219506" h="250864">
                      <a:moveTo>
                        <a:pt x="0" y="0"/>
                      </a:moveTo>
                      <a:lnTo>
                        <a:pt x="219506" y="0"/>
                      </a:lnTo>
                      <a:lnTo>
                        <a:pt x="219506" y="250864"/>
                      </a:lnTo>
                      <a:lnTo>
                        <a:pt x="0" y="250864"/>
                      </a:lnTo>
                      <a:close/>
                    </a:path>
                  </a:pathLst>
                </a:custGeom>
                <a:solidFill>
                  <a:srgbClr val="FF66C4"/>
                </a:solidFill>
              </p:spPr>
            </p:sp>
            <p:sp>
              <p:nvSpPr>
                <p:cNvPr id="137" name="TextBox 137"/>
                <p:cNvSpPr txBox="1"/>
                <p:nvPr/>
              </p:nvSpPr>
              <p:spPr>
                <a:xfrm>
                  <a:off x="0" y="-76200"/>
                  <a:ext cx="812800" cy="889000"/>
                </a:xfrm>
                <a:prstGeom prst="rect">
                  <a:avLst/>
                </a:prstGeom>
              </p:spPr>
              <p:txBody>
                <a:bodyPr lIns="20411" tIns="20411" rIns="20411" bIns="20411" rtlCol="0" anchor="ctr"/>
                <a:lstStyle/>
                <a:p>
                  <a:pPr algn="ctr">
                    <a:lnSpc>
                      <a:spcPts val="3920"/>
                    </a:lnSpc>
                  </a:pPr>
                  <a:endParaRPr/>
                </a:p>
              </p:txBody>
            </p:sp>
          </p:grpSp>
          <p:grpSp>
            <p:nvGrpSpPr>
              <p:cNvPr id="138" name="Group 138"/>
              <p:cNvGrpSpPr/>
              <p:nvPr/>
            </p:nvGrpSpPr>
            <p:grpSpPr>
              <a:xfrm>
                <a:off x="10532344" y="6867872"/>
                <a:ext cx="193504" cy="221147"/>
                <a:chOff x="0" y="0"/>
                <a:chExt cx="219506" cy="250864"/>
              </a:xfrm>
            </p:grpSpPr>
            <p:sp>
              <p:nvSpPr>
                <p:cNvPr id="139" name="Freeform 139"/>
                <p:cNvSpPr/>
                <p:nvPr/>
              </p:nvSpPr>
              <p:spPr>
                <a:xfrm>
                  <a:off x="0" y="0"/>
                  <a:ext cx="219506" cy="250864"/>
                </a:xfrm>
                <a:custGeom>
                  <a:avLst/>
                  <a:gdLst/>
                  <a:ahLst/>
                  <a:cxnLst/>
                  <a:rect l="l" t="t" r="r" b="b"/>
                  <a:pathLst>
                    <a:path w="219506" h="250864">
                      <a:moveTo>
                        <a:pt x="0" y="0"/>
                      </a:moveTo>
                      <a:lnTo>
                        <a:pt x="219506" y="0"/>
                      </a:lnTo>
                      <a:lnTo>
                        <a:pt x="219506" y="250864"/>
                      </a:lnTo>
                      <a:lnTo>
                        <a:pt x="0" y="250864"/>
                      </a:lnTo>
                      <a:close/>
                    </a:path>
                  </a:pathLst>
                </a:custGeom>
                <a:solidFill>
                  <a:srgbClr val="FF66C4"/>
                </a:solidFill>
              </p:spPr>
            </p:sp>
            <p:sp>
              <p:nvSpPr>
                <p:cNvPr id="140" name="TextBox 140"/>
                <p:cNvSpPr txBox="1"/>
                <p:nvPr/>
              </p:nvSpPr>
              <p:spPr>
                <a:xfrm>
                  <a:off x="0" y="-76200"/>
                  <a:ext cx="812800" cy="889000"/>
                </a:xfrm>
                <a:prstGeom prst="rect">
                  <a:avLst/>
                </a:prstGeom>
              </p:spPr>
              <p:txBody>
                <a:bodyPr lIns="20411" tIns="20411" rIns="20411" bIns="20411" rtlCol="0" anchor="ctr"/>
                <a:lstStyle/>
                <a:p>
                  <a:pPr algn="ctr">
                    <a:lnSpc>
                      <a:spcPts val="3920"/>
                    </a:lnSpc>
                  </a:pPr>
                  <a:endParaRPr/>
                </a:p>
              </p:txBody>
            </p:sp>
          </p:grpSp>
          <p:grpSp>
            <p:nvGrpSpPr>
              <p:cNvPr id="141" name="Group 141"/>
              <p:cNvGrpSpPr/>
              <p:nvPr/>
            </p:nvGrpSpPr>
            <p:grpSpPr>
              <a:xfrm>
                <a:off x="10532344" y="6203103"/>
                <a:ext cx="193504" cy="221147"/>
                <a:chOff x="0" y="0"/>
                <a:chExt cx="219506" cy="250864"/>
              </a:xfrm>
            </p:grpSpPr>
            <p:sp>
              <p:nvSpPr>
                <p:cNvPr id="142" name="Freeform 142"/>
                <p:cNvSpPr/>
                <p:nvPr/>
              </p:nvSpPr>
              <p:spPr>
                <a:xfrm>
                  <a:off x="0" y="0"/>
                  <a:ext cx="219506" cy="250864"/>
                </a:xfrm>
                <a:custGeom>
                  <a:avLst/>
                  <a:gdLst/>
                  <a:ahLst/>
                  <a:cxnLst/>
                  <a:rect l="l" t="t" r="r" b="b"/>
                  <a:pathLst>
                    <a:path w="219506" h="250864">
                      <a:moveTo>
                        <a:pt x="0" y="0"/>
                      </a:moveTo>
                      <a:lnTo>
                        <a:pt x="219506" y="0"/>
                      </a:lnTo>
                      <a:lnTo>
                        <a:pt x="219506" y="250864"/>
                      </a:lnTo>
                      <a:lnTo>
                        <a:pt x="0" y="250864"/>
                      </a:lnTo>
                      <a:close/>
                    </a:path>
                  </a:pathLst>
                </a:custGeom>
                <a:solidFill>
                  <a:srgbClr val="FF66C4"/>
                </a:solidFill>
              </p:spPr>
            </p:sp>
            <p:sp>
              <p:nvSpPr>
                <p:cNvPr id="143" name="TextBox 143"/>
                <p:cNvSpPr txBox="1"/>
                <p:nvPr/>
              </p:nvSpPr>
              <p:spPr>
                <a:xfrm>
                  <a:off x="0" y="-76200"/>
                  <a:ext cx="812800" cy="889000"/>
                </a:xfrm>
                <a:prstGeom prst="rect">
                  <a:avLst/>
                </a:prstGeom>
              </p:spPr>
              <p:txBody>
                <a:bodyPr lIns="20411" tIns="20411" rIns="20411" bIns="20411" rtlCol="0" anchor="ctr"/>
                <a:lstStyle/>
                <a:p>
                  <a:pPr algn="ctr">
                    <a:lnSpc>
                      <a:spcPts val="3920"/>
                    </a:lnSpc>
                  </a:pPr>
                  <a:endParaRPr/>
                </a:p>
              </p:txBody>
            </p:sp>
          </p:grpSp>
          <p:grpSp>
            <p:nvGrpSpPr>
              <p:cNvPr id="144" name="Group 144"/>
              <p:cNvGrpSpPr/>
              <p:nvPr/>
            </p:nvGrpSpPr>
            <p:grpSpPr>
              <a:xfrm>
                <a:off x="10338840" y="7416070"/>
                <a:ext cx="193504" cy="221147"/>
                <a:chOff x="0" y="0"/>
                <a:chExt cx="219506" cy="250864"/>
              </a:xfrm>
            </p:grpSpPr>
            <p:sp>
              <p:nvSpPr>
                <p:cNvPr id="145" name="Freeform 145"/>
                <p:cNvSpPr/>
                <p:nvPr/>
              </p:nvSpPr>
              <p:spPr>
                <a:xfrm>
                  <a:off x="0" y="0"/>
                  <a:ext cx="219506" cy="250864"/>
                </a:xfrm>
                <a:custGeom>
                  <a:avLst/>
                  <a:gdLst/>
                  <a:ahLst/>
                  <a:cxnLst/>
                  <a:rect l="l" t="t" r="r" b="b"/>
                  <a:pathLst>
                    <a:path w="219506" h="250864">
                      <a:moveTo>
                        <a:pt x="0" y="0"/>
                      </a:moveTo>
                      <a:lnTo>
                        <a:pt x="219506" y="0"/>
                      </a:lnTo>
                      <a:lnTo>
                        <a:pt x="219506" y="250864"/>
                      </a:lnTo>
                      <a:lnTo>
                        <a:pt x="0" y="250864"/>
                      </a:lnTo>
                      <a:close/>
                    </a:path>
                  </a:pathLst>
                </a:custGeom>
                <a:solidFill>
                  <a:srgbClr val="38B6FF"/>
                </a:solidFill>
              </p:spPr>
            </p:sp>
            <p:sp>
              <p:nvSpPr>
                <p:cNvPr id="146" name="TextBox 146"/>
                <p:cNvSpPr txBox="1"/>
                <p:nvPr/>
              </p:nvSpPr>
              <p:spPr>
                <a:xfrm>
                  <a:off x="0" y="-76200"/>
                  <a:ext cx="812800" cy="889000"/>
                </a:xfrm>
                <a:prstGeom prst="rect">
                  <a:avLst/>
                </a:prstGeom>
              </p:spPr>
              <p:txBody>
                <a:bodyPr lIns="20411" tIns="20411" rIns="20411" bIns="20411" rtlCol="0" anchor="ctr"/>
                <a:lstStyle/>
                <a:p>
                  <a:pPr algn="ctr">
                    <a:lnSpc>
                      <a:spcPts val="3920"/>
                    </a:lnSpc>
                  </a:pPr>
                  <a:endParaRPr/>
                </a:p>
              </p:txBody>
            </p:sp>
          </p:grpSp>
          <p:grpSp>
            <p:nvGrpSpPr>
              <p:cNvPr id="147" name="Group 147"/>
              <p:cNvGrpSpPr/>
              <p:nvPr/>
            </p:nvGrpSpPr>
            <p:grpSpPr>
              <a:xfrm>
                <a:off x="9951832" y="7638544"/>
                <a:ext cx="193504" cy="221147"/>
                <a:chOff x="0" y="0"/>
                <a:chExt cx="219506" cy="250864"/>
              </a:xfrm>
            </p:grpSpPr>
            <p:sp>
              <p:nvSpPr>
                <p:cNvPr id="148" name="Freeform 148"/>
                <p:cNvSpPr/>
                <p:nvPr/>
              </p:nvSpPr>
              <p:spPr>
                <a:xfrm>
                  <a:off x="0" y="0"/>
                  <a:ext cx="219506" cy="250864"/>
                </a:xfrm>
                <a:custGeom>
                  <a:avLst/>
                  <a:gdLst/>
                  <a:ahLst/>
                  <a:cxnLst/>
                  <a:rect l="l" t="t" r="r" b="b"/>
                  <a:pathLst>
                    <a:path w="219506" h="250864">
                      <a:moveTo>
                        <a:pt x="0" y="0"/>
                      </a:moveTo>
                      <a:lnTo>
                        <a:pt x="219506" y="0"/>
                      </a:lnTo>
                      <a:lnTo>
                        <a:pt x="219506" y="250864"/>
                      </a:lnTo>
                      <a:lnTo>
                        <a:pt x="0" y="250864"/>
                      </a:lnTo>
                      <a:close/>
                    </a:path>
                  </a:pathLst>
                </a:custGeom>
                <a:solidFill>
                  <a:srgbClr val="38B6FF"/>
                </a:solidFill>
              </p:spPr>
            </p:sp>
            <p:sp>
              <p:nvSpPr>
                <p:cNvPr id="149" name="TextBox 149"/>
                <p:cNvSpPr txBox="1"/>
                <p:nvPr/>
              </p:nvSpPr>
              <p:spPr>
                <a:xfrm>
                  <a:off x="0" y="-76200"/>
                  <a:ext cx="812800" cy="889000"/>
                </a:xfrm>
                <a:prstGeom prst="rect">
                  <a:avLst/>
                </a:prstGeom>
              </p:spPr>
              <p:txBody>
                <a:bodyPr lIns="20411" tIns="20411" rIns="20411" bIns="20411" rtlCol="0" anchor="ctr"/>
                <a:lstStyle/>
                <a:p>
                  <a:pPr algn="ctr">
                    <a:lnSpc>
                      <a:spcPts val="3920"/>
                    </a:lnSpc>
                  </a:pPr>
                  <a:endParaRPr/>
                </a:p>
              </p:txBody>
            </p:sp>
          </p:grpSp>
          <p:grpSp>
            <p:nvGrpSpPr>
              <p:cNvPr id="150" name="Group 150"/>
              <p:cNvGrpSpPr/>
              <p:nvPr/>
            </p:nvGrpSpPr>
            <p:grpSpPr>
              <a:xfrm>
                <a:off x="10338840" y="7858365"/>
                <a:ext cx="193504" cy="221147"/>
                <a:chOff x="0" y="0"/>
                <a:chExt cx="219506" cy="250864"/>
              </a:xfrm>
            </p:grpSpPr>
            <p:sp>
              <p:nvSpPr>
                <p:cNvPr id="151" name="Freeform 151"/>
                <p:cNvSpPr/>
                <p:nvPr/>
              </p:nvSpPr>
              <p:spPr>
                <a:xfrm>
                  <a:off x="0" y="0"/>
                  <a:ext cx="219506" cy="250864"/>
                </a:xfrm>
                <a:custGeom>
                  <a:avLst/>
                  <a:gdLst/>
                  <a:ahLst/>
                  <a:cxnLst/>
                  <a:rect l="l" t="t" r="r" b="b"/>
                  <a:pathLst>
                    <a:path w="219506" h="250864">
                      <a:moveTo>
                        <a:pt x="0" y="0"/>
                      </a:moveTo>
                      <a:lnTo>
                        <a:pt x="219506" y="0"/>
                      </a:lnTo>
                      <a:lnTo>
                        <a:pt x="219506" y="250864"/>
                      </a:lnTo>
                      <a:lnTo>
                        <a:pt x="0" y="250864"/>
                      </a:lnTo>
                      <a:close/>
                    </a:path>
                  </a:pathLst>
                </a:custGeom>
                <a:solidFill>
                  <a:srgbClr val="38B6FF"/>
                </a:solidFill>
              </p:spPr>
            </p:sp>
            <p:sp>
              <p:nvSpPr>
                <p:cNvPr id="152" name="TextBox 152"/>
                <p:cNvSpPr txBox="1"/>
                <p:nvPr/>
              </p:nvSpPr>
              <p:spPr>
                <a:xfrm>
                  <a:off x="0" y="-76200"/>
                  <a:ext cx="812800" cy="889000"/>
                </a:xfrm>
                <a:prstGeom prst="rect">
                  <a:avLst/>
                </a:prstGeom>
              </p:spPr>
              <p:txBody>
                <a:bodyPr lIns="20411" tIns="20411" rIns="20411" bIns="20411" rtlCol="0" anchor="ctr"/>
                <a:lstStyle/>
                <a:p>
                  <a:pPr algn="ctr">
                    <a:lnSpc>
                      <a:spcPts val="3920"/>
                    </a:lnSpc>
                  </a:pPr>
                  <a:endParaRPr/>
                </a:p>
              </p:txBody>
            </p:sp>
          </p:grpSp>
          <p:grpSp>
            <p:nvGrpSpPr>
              <p:cNvPr id="153" name="Group 153"/>
              <p:cNvGrpSpPr/>
              <p:nvPr/>
            </p:nvGrpSpPr>
            <p:grpSpPr>
              <a:xfrm>
                <a:off x="10338840" y="7193595"/>
                <a:ext cx="193504" cy="221147"/>
                <a:chOff x="0" y="0"/>
                <a:chExt cx="219506" cy="250864"/>
              </a:xfrm>
            </p:grpSpPr>
            <p:sp>
              <p:nvSpPr>
                <p:cNvPr id="154" name="Freeform 154"/>
                <p:cNvSpPr/>
                <p:nvPr/>
              </p:nvSpPr>
              <p:spPr>
                <a:xfrm>
                  <a:off x="0" y="0"/>
                  <a:ext cx="219506" cy="250864"/>
                </a:xfrm>
                <a:custGeom>
                  <a:avLst/>
                  <a:gdLst/>
                  <a:ahLst/>
                  <a:cxnLst/>
                  <a:rect l="l" t="t" r="r" b="b"/>
                  <a:pathLst>
                    <a:path w="219506" h="250864">
                      <a:moveTo>
                        <a:pt x="0" y="0"/>
                      </a:moveTo>
                      <a:lnTo>
                        <a:pt x="219506" y="0"/>
                      </a:lnTo>
                      <a:lnTo>
                        <a:pt x="219506" y="250864"/>
                      </a:lnTo>
                      <a:lnTo>
                        <a:pt x="0" y="250864"/>
                      </a:lnTo>
                      <a:close/>
                    </a:path>
                  </a:pathLst>
                </a:custGeom>
                <a:solidFill>
                  <a:srgbClr val="38B6FF"/>
                </a:solidFill>
              </p:spPr>
            </p:sp>
            <p:sp>
              <p:nvSpPr>
                <p:cNvPr id="155" name="TextBox 155"/>
                <p:cNvSpPr txBox="1"/>
                <p:nvPr/>
              </p:nvSpPr>
              <p:spPr>
                <a:xfrm>
                  <a:off x="0" y="-76200"/>
                  <a:ext cx="812800" cy="889000"/>
                </a:xfrm>
                <a:prstGeom prst="rect">
                  <a:avLst/>
                </a:prstGeom>
              </p:spPr>
              <p:txBody>
                <a:bodyPr lIns="20411" tIns="20411" rIns="20411" bIns="20411" rtlCol="0" anchor="ctr"/>
                <a:lstStyle/>
                <a:p>
                  <a:pPr algn="ctr">
                    <a:lnSpc>
                      <a:spcPts val="3920"/>
                    </a:lnSpc>
                  </a:pPr>
                  <a:endParaRPr/>
                </a:p>
              </p:txBody>
            </p:sp>
          </p:grpSp>
          <p:grpSp>
            <p:nvGrpSpPr>
              <p:cNvPr id="156" name="Group 156"/>
              <p:cNvGrpSpPr/>
              <p:nvPr/>
            </p:nvGrpSpPr>
            <p:grpSpPr>
              <a:xfrm>
                <a:off x="9902296" y="5091621"/>
                <a:ext cx="1210878" cy="1005579"/>
                <a:chOff x="0" y="0"/>
                <a:chExt cx="1373590" cy="1140704"/>
              </a:xfrm>
            </p:grpSpPr>
            <p:sp>
              <p:nvSpPr>
                <p:cNvPr id="157" name="Freeform 157"/>
                <p:cNvSpPr/>
                <p:nvPr/>
              </p:nvSpPr>
              <p:spPr>
                <a:xfrm>
                  <a:off x="0" y="0"/>
                  <a:ext cx="1373590" cy="1140705"/>
                </a:xfrm>
                <a:custGeom>
                  <a:avLst/>
                  <a:gdLst/>
                  <a:ahLst/>
                  <a:cxnLst/>
                  <a:rect l="l" t="t" r="r" b="b"/>
                  <a:pathLst>
                    <a:path w="1373590" h="1140705">
                      <a:moveTo>
                        <a:pt x="0" y="0"/>
                      </a:moveTo>
                      <a:lnTo>
                        <a:pt x="1373590" y="0"/>
                      </a:lnTo>
                      <a:lnTo>
                        <a:pt x="1373590" y="1140705"/>
                      </a:lnTo>
                      <a:lnTo>
                        <a:pt x="0" y="1140705"/>
                      </a:lnTo>
                      <a:close/>
                    </a:path>
                  </a:pathLst>
                </a:custGeom>
                <a:solidFill>
                  <a:srgbClr val="FFDE59">
                    <a:alpha val="24706"/>
                  </a:srgbClr>
                </a:solidFill>
              </p:spPr>
            </p:sp>
            <p:sp>
              <p:nvSpPr>
                <p:cNvPr id="158" name="TextBox 158"/>
                <p:cNvSpPr txBox="1"/>
                <p:nvPr/>
              </p:nvSpPr>
              <p:spPr>
                <a:xfrm>
                  <a:off x="0" y="-76200"/>
                  <a:ext cx="812800" cy="889000"/>
                </a:xfrm>
                <a:prstGeom prst="rect">
                  <a:avLst/>
                </a:prstGeom>
              </p:spPr>
              <p:txBody>
                <a:bodyPr lIns="20411" tIns="20411" rIns="20411" bIns="20411" rtlCol="0" anchor="ctr"/>
                <a:lstStyle/>
                <a:p>
                  <a:pPr algn="ctr">
                    <a:lnSpc>
                      <a:spcPts val="3920"/>
                    </a:lnSpc>
                  </a:pPr>
                  <a:endParaRPr/>
                </a:p>
              </p:txBody>
            </p:sp>
          </p:grpSp>
          <p:grpSp>
            <p:nvGrpSpPr>
              <p:cNvPr id="159" name="Group 159"/>
              <p:cNvGrpSpPr/>
              <p:nvPr/>
            </p:nvGrpSpPr>
            <p:grpSpPr>
              <a:xfrm>
                <a:off x="10338840" y="5652590"/>
                <a:ext cx="193504" cy="221147"/>
                <a:chOff x="0" y="0"/>
                <a:chExt cx="219506" cy="250864"/>
              </a:xfrm>
            </p:grpSpPr>
            <p:sp>
              <p:nvSpPr>
                <p:cNvPr id="160" name="Freeform 160"/>
                <p:cNvSpPr/>
                <p:nvPr/>
              </p:nvSpPr>
              <p:spPr>
                <a:xfrm>
                  <a:off x="0" y="0"/>
                  <a:ext cx="219506" cy="250864"/>
                </a:xfrm>
                <a:custGeom>
                  <a:avLst/>
                  <a:gdLst/>
                  <a:ahLst/>
                  <a:cxnLst/>
                  <a:rect l="l" t="t" r="r" b="b"/>
                  <a:pathLst>
                    <a:path w="219506" h="250864">
                      <a:moveTo>
                        <a:pt x="0" y="0"/>
                      </a:moveTo>
                      <a:lnTo>
                        <a:pt x="219506" y="0"/>
                      </a:lnTo>
                      <a:lnTo>
                        <a:pt x="219506" y="250864"/>
                      </a:lnTo>
                      <a:lnTo>
                        <a:pt x="0" y="250864"/>
                      </a:lnTo>
                      <a:close/>
                    </a:path>
                  </a:pathLst>
                </a:custGeom>
                <a:solidFill>
                  <a:srgbClr val="FFDE59"/>
                </a:solidFill>
              </p:spPr>
            </p:sp>
            <p:sp>
              <p:nvSpPr>
                <p:cNvPr id="161" name="TextBox 161"/>
                <p:cNvSpPr txBox="1"/>
                <p:nvPr/>
              </p:nvSpPr>
              <p:spPr>
                <a:xfrm>
                  <a:off x="0" y="-76200"/>
                  <a:ext cx="812800" cy="889000"/>
                </a:xfrm>
                <a:prstGeom prst="rect">
                  <a:avLst/>
                </a:prstGeom>
              </p:spPr>
              <p:txBody>
                <a:bodyPr lIns="20411" tIns="20411" rIns="20411" bIns="20411" rtlCol="0" anchor="ctr"/>
                <a:lstStyle/>
                <a:p>
                  <a:pPr algn="ctr">
                    <a:lnSpc>
                      <a:spcPts val="3920"/>
                    </a:lnSpc>
                  </a:pPr>
                  <a:endParaRPr/>
                </a:p>
              </p:txBody>
            </p:sp>
          </p:grpSp>
          <p:grpSp>
            <p:nvGrpSpPr>
              <p:cNvPr id="162" name="Group 162"/>
              <p:cNvGrpSpPr/>
              <p:nvPr/>
            </p:nvGrpSpPr>
            <p:grpSpPr>
              <a:xfrm>
                <a:off x="9902296" y="6112611"/>
                <a:ext cx="1194444" cy="991819"/>
                <a:chOff x="0" y="0"/>
                <a:chExt cx="1354948" cy="1125095"/>
              </a:xfrm>
            </p:grpSpPr>
            <p:sp>
              <p:nvSpPr>
                <p:cNvPr id="163" name="Freeform 163"/>
                <p:cNvSpPr/>
                <p:nvPr/>
              </p:nvSpPr>
              <p:spPr>
                <a:xfrm>
                  <a:off x="0" y="0"/>
                  <a:ext cx="1354948" cy="1125095"/>
                </a:xfrm>
                <a:custGeom>
                  <a:avLst/>
                  <a:gdLst/>
                  <a:ahLst/>
                  <a:cxnLst/>
                  <a:rect l="l" t="t" r="r" b="b"/>
                  <a:pathLst>
                    <a:path w="1354948" h="1125095">
                      <a:moveTo>
                        <a:pt x="0" y="0"/>
                      </a:moveTo>
                      <a:lnTo>
                        <a:pt x="1354948" y="0"/>
                      </a:lnTo>
                      <a:lnTo>
                        <a:pt x="1354948" y="1125095"/>
                      </a:lnTo>
                      <a:lnTo>
                        <a:pt x="0" y="1125095"/>
                      </a:lnTo>
                      <a:close/>
                    </a:path>
                  </a:pathLst>
                </a:custGeom>
                <a:solidFill>
                  <a:srgbClr val="F11793">
                    <a:alpha val="24706"/>
                  </a:srgbClr>
                </a:solidFill>
              </p:spPr>
            </p:sp>
            <p:sp>
              <p:nvSpPr>
                <p:cNvPr id="164" name="TextBox 164"/>
                <p:cNvSpPr txBox="1"/>
                <p:nvPr/>
              </p:nvSpPr>
              <p:spPr>
                <a:xfrm>
                  <a:off x="0" y="-76200"/>
                  <a:ext cx="812800" cy="889000"/>
                </a:xfrm>
                <a:prstGeom prst="rect">
                  <a:avLst/>
                </a:prstGeom>
              </p:spPr>
              <p:txBody>
                <a:bodyPr lIns="20411" tIns="20411" rIns="20411" bIns="20411" rtlCol="0" anchor="ctr"/>
                <a:lstStyle/>
                <a:p>
                  <a:pPr algn="ctr">
                    <a:lnSpc>
                      <a:spcPts val="3920"/>
                    </a:lnSpc>
                  </a:pPr>
                  <a:endParaRPr/>
                </a:p>
              </p:txBody>
            </p:sp>
          </p:grpSp>
          <p:grpSp>
            <p:nvGrpSpPr>
              <p:cNvPr id="165" name="Group 165"/>
              <p:cNvGrpSpPr/>
              <p:nvPr/>
            </p:nvGrpSpPr>
            <p:grpSpPr>
              <a:xfrm>
                <a:off x="9902296" y="7104431"/>
                <a:ext cx="1194444" cy="991819"/>
                <a:chOff x="0" y="0"/>
                <a:chExt cx="1354948" cy="1125095"/>
              </a:xfrm>
            </p:grpSpPr>
            <p:sp>
              <p:nvSpPr>
                <p:cNvPr id="166" name="Freeform 166"/>
                <p:cNvSpPr/>
                <p:nvPr/>
              </p:nvSpPr>
              <p:spPr>
                <a:xfrm>
                  <a:off x="0" y="0"/>
                  <a:ext cx="1354948" cy="1125095"/>
                </a:xfrm>
                <a:custGeom>
                  <a:avLst/>
                  <a:gdLst/>
                  <a:ahLst/>
                  <a:cxnLst/>
                  <a:rect l="l" t="t" r="r" b="b"/>
                  <a:pathLst>
                    <a:path w="1354948" h="1125095">
                      <a:moveTo>
                        <a:pt x="0" y="0"/>
                      </a:moveTo>
                      <a:lnTo>
                        <a:pt x="1354948" y="0"/>
                      </a:lnTo>
                      <a:lnTo>
                        <a:pt x="1354948" y="1125095"/>
                      </a:lnTo>
                      <a:lnTo>
                        <a:pt x="0" y="1125095"/>
                      </a:lnTo>
                      <a:close/>
                    </a:path>
                  </a:pathLst>
                </a:custGeom>
                <a:solidFill>
                  <a:srgbClr val="5271FF">
                    <a:alpha val="24706"/>
                  </a:srgbClr>
                </a:solidFill>
              </p:spPr>
            </p:sp>
            <p:sp>
              <p:nvSpPr>
                <p:cNvPr id="167" name="TextBox 167"/>
                <p:cNvSpPr txBox="1"/>
                <p:nvPr/>
              </p:nvSpPr>
              <p:spPr>
                <a:xfrm>
                  <a:off x="0" y="-76200"/>
                  <a:ext cx="812800" cy="889000"/>
                </a:xfrm>
                <a:prstGeom prst="rect">
                  <a:avLst/>
                </a:prstGeom>
              </p:spPr>
              <p:txBody>
                <a:bodyPr lIns="20411" tIns="20411" rIns="20411" bIns="20411" rtlCol="0" anchor="ctr"/>
                <a:lstStyle/>
                <a:p>
                  <a:pPr algn="ctr">
                    <a:lnSpc>
                      <a:spcPts val="3920"/>
                    </a:lnSpc>
                  </a:pPr>
                  <a:endParaRPr/>
                </a:p>
              </p:txBody>
            </p:sp>
          </p:grpSp>
          <p:sp>
            <p:nvSpPr>
              <p:cNvPr id="194" name="TextBox 194"/>
              <p:cNvSpPr txBox="1"/>
              <p:nvPr/>
            </p:nvSpPr>
            <p:spPr>
              <a:xfrm>
                <a:off x="10725848" y="4314116"/>
                <a:ext cx="378410" cy="531495"/>
              </a:xfrm>
              <a:prstGeom prst="rect">
                <a:avLst/>
              </a:prstGeom>
            </p:spPr>
            <p:txBody>
              <a:bodyPr lIns="0" tIns="0" rIns="0" bIns="0" rtlCol="0" anchor="t">
                <a:spAutoFit/>
              </a:bodyPr>
              <a:lstStyle/>
              <a:p>
                <a:pPr algn="ctr">
                  <a:lnSpc>
                    <a:spcPts val="4200"/>
                  </a:lnSpc>
                </a:pPr>
                <a:r>
                  <a:rPr lang="en-US" sz="2800">
                    <a:solidFill>
                      <a:srgbClr val="14110F"/>
                    </a:solidFill>
                    <a:latin typeface="Roboto"/>
                  </a:rPr>
                  <a:t>1</a:t>
                </a:r>
              </a:p>
            </p:txBody>
          </p:sp>
          <p:sp>
            <p:nvSpPr>
              <p:cNvPr id="195" name="TextBox 195"/>
              <p:cNvSpPr txBox="1"/>
              <p:nvPr/>
            </p:nvSpPr>
            <p:spPr>
              <a:xfrm>
                <a:off x="10734764" y="5276275"/>
                <a:ext cx="378410" cy="531495"/>
              </a:xfrm>
              <a:prstGeom prst="rect">
                <a:avLst/>
              </a:prstGeom>
            </p:spPr>
            <p:txBody>
              <a:bodyPr lIns="0" tIns="0" rIns="0" bIns="0" rtlCol="0" anchor="t">
                <a:spAutoFit/>
              </a:bodyPr>
              <a:lstStyle/>
              <a:p>
                <a:pPr algn="ctr">
                  <a:lnSpc>
                    <a:spcPts val="4200"/>
                  </a:lnSpc>
                </a:pPr>
                <a:r>
                  <a:rPr lang="en-US" sz="2800">
                    <a:solidFill>
                      <a:srgbClr val="14110F"/>
                    </a:solidFill>
                    <a:latin typeface="Roboto"/>
                  </a:rPr>
                  <a:t>2</a:t>
                </a:r>
              </a:p>
            </p:txBody>
          </p:sp>
          <p:sp>
            <p:nvSpPr>
              <p:cNvPr id="196" name="TextBox 196"/>
              <p:cNvSpPr txBox="1"/>
              <p:nvPr/>
            </p:nvSpPr>
            <p:spPr>
              <a:xfrm>
                <a:off x="10725848" y="6309436"/>
                <a:ext cx="378410" cy="531495"/>
              </a:xfrm>
              <a:prstGeom prst="rect">
                <a:avLst/>
              </a:prstGeom>
            </p:spPr>
            <p:txBody>
              <a:bodyPr lIns="0" tIns="0" rIns="0" bIns="0" rtlCol="0" anchor="t">
                <a:spAutoFit/>
              </a:bodyPr>
              <a:lstStyle/>
              <a:p>
                <a:pPr algn="ctr">
                  <a:lnSpc>
                    <a:spcPts val="4200"/>
                  </a:lnSpc>
                </a:pPr>
                <a:r>
                  <a:rPr lang="en-US" sz="2800">
                    <a:solidFill>
                      <a:srgbClr val="14110F"/>
                    </a:solidFill>
                    <a:latin typeface="Roboto"/>
                  </a:rPr>
                  <a:t>3</a:t>
                </a:r>
              </a:p>
            </p:txBody>
          </p:sp>
          <p:sp>
            <p:nvSpPr>
              <p:cNvPr id="197" name="TextBox 197"/>
              <p:cNvSpPr txBox="1"/>
              <p:nvPr/>
            </p:nvSpPr>
            <p:spPr>
              <a:xfrm>
                <a:off x="10718330" y="7282205"/>
                <a:ext cx="378410" cy="531495"/>
              </a:xfrm>
              <a:prstGeom prst="rect">
                <a:avLst/>
              </a:prstGeom>
            </p:spPr>
            <p:txBody>
              <a:bodyPr lIns="0" tIns="0" rIns="0" bIns="0" rtlCol="0" anchor="t">
                <a:spAutoFit/>
              </a:bodyPr>
              <a:lstStyle/>
              <a:p>
                <a:pPr algn="ctr">
                  <a:lnSpc>
                    <a:spcPts val="4200"/>
                  </a:lnSpc>
                </a:pPr>
                <a:r>
                  <a:rPr lang="en-US" sz="2800">
                    <a:solidFill>
                      <a:srgbClr val="14110F"/>
                    </a:solidFill>
                    <a:latin typeface="Roboto"/>
                  </a:rPr>
                  <a:t>4</a:t>
                </a:r>
              </a:p>
            </p:txBody>
          </p:sp>
        </p:grpSp>
      </p:grpSp>
      <p:grpSp>
        <p:nvGrpSpPr>
          <p:cNvPr id="293" name="Grupo 292"/>
          <p:cNvGrpSpPr/>
          <p:nvPr/>
        </p:nvGrpSpPr>
        <p:grpSpPr>
          <a:xfrm>
            <a:off x="14763750" y="3716613"/>
            <a:ext cx="2571349" cy="5119751"/>
            <a:chOff x="14763750" y="3984244"/>
            <a:chExt cx="2571349" cy="5119751"/>
          </a:xfrm>
        </p:grpSpPr>
        <p:sp>
          <p:nvSpPr>
            <p:cNvPr id="188" name="Freeform 188"/>
            <p:cNvSpPr/>
            <p:nvPr/>
          </p:nvSpPr>
          <p:spPr>
            <a:xfrm>
              <a:off x="14894655" y="3984244"/>
              <a:ext cx="2364645" cy="2355778"/>
            </a:xfrm>
            <a:custGeom>
              <a:avLst/>
              <a:gdLst/>
              <a:ahLst/>
              <a:cxnLst/>
              <a:rect l="l" t="t" r="r" b="b"/>
              <a:pathLst>
                <a:path w="2364645" h="2355778">
                  <a:moveTo>
                    <a:pt x="0" y="0"/>
                  </a:moveTo>
                  <a:lnTo>
                    <a:pt x="2364645" y="0"/>
                  </a:lnTo>
                  <a:lnTo>
                    <a:pt x="2364645" y="2355777"/>
                  </a:lnTo>
                  <a:lnTo>
                    <a:pt x="0" y="235577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202" name="TextBox 202"/>
            <p:cNvSpPr txBox="1"/>
            <p:nvPr/>
          </p:nvSpPr>
          <p:spPr>
            <a:xfrm>
              <a:off x="14763750" y="8039100"/>
              <a:ext cx="2571349" cy="1064895"/>
            </a:xfrm>
            <a:prstGeom prst="rect">
              <a:avLst/>
            </a:prstGeom>
          </p:spPr>
          <p:txBody>
            <a:bodyPr lIns="0" tIns="0" rIns="0" bIns="0" rtlCol="0" anchor="t">
              <a:spAutoFit/>
            </a:bodyPr>
            <a:lstStyle/>
            <a:p>
              <a:pPr algn="ctr">
                <a:lnSpc>
                  <a:spcPts val="4200"/>
                </a:lnSpc>
              </a:pPr>
              <a:r>
                <a:rPr lang="en-US" sz="2800" dirty="0">
                  <a:solidFill>
                    <a:srgbClr val="14110F"/>
                  </a:solidFill>
                  <a:latin typeface="Roboto"/>
                </a:rPr>
                <a:t>Predict and analyze by drug</a:t>
              </a:r>
            </a:p>
          </p:txBody>
        </p:sp>
      </p:grpSp>
      <p:grpSp>
        <p:nvGrpSpPr>
          <p:cNvPr id="203" name="Group 203"/>
          <p:cNvGrpSpPr/>
          <p:nvPr/>
        </p:nvGrpSpPr>
        <p:grpSpPr>
          <a:xfrm>
            <a:off x="11620500" y="9296400"/>
            <a:ext cx="4161604" cy="952500"/>
            <a:chOff x="0" y="0"/>
            <a:chExt cx="5548806" cy="1270000"/>
          </a:xfrm>
        </p:grpSpPr>
        <p:sp>
          <p:nvSpPr>
            <p:cNvPr id="204" name="Freeform 204"/>
            <p:cNvSpPr/>
            <p:nvPr/>
          </p:nvSpPr>
          <p:spPr>
            <a:xfrm>
              <a:off x="0" y="0"/>
              <a:ext cx="3092174" cy="1270000"/>
            </a:xfrm>
            <a:custGeom>
              <a:avLst/>
              <a:gdLst/>
              <a:ahLst/>
              <a:cxnLst/>
              <a:rect l="l" t="t" r="r" b="b"/>
              <a:pathLst>
                <a:path w="3092174" h="1270000">
                  <a:moveTo>
                    <a:pt x="0" y="0"/>
                  </a:moveTo>
                  <a:lnTo>
                    <a:pt x="3092174" y="0"/>
                  </a:lnTo>
                  <a:lnTo>
                    <a:pt x="3092174" y="1270000"/>
                  </a:lnTo>
                  <a:lnTo>
                    <a:pt x="0" y="1270000"/>
                  </a:lnTo>
                  <a:lnTo>
                    <a:pt x="0" y="0"/>
                  </a:lnTo>
                  <a:close/>
                </a:path>
              </a:pathLst>
            </a:custGeom>
            <a:blipFill>
              <a:blip r:embed="rId7"/>
              <a:stretch>
                <a:fillRect/>
              </a:stretch>
            </a:blipFill>
          </p:spPr>
        </p:sp>
        <p:sp>
          <p:nvSpPr>
            <p:cNvPr id="205" name="Freeform 205"/>
            <p:cNvSpPr/>
            <p:nvPr/>
          </p:nvSpPr>
          <p:spPr>
            <a:xfrm>
              <a:off x="3650337" y="0"/>
              <a:ext cx="1898469" cy="1270000"/>
            </a:xfrm>
            <a:custGeom>
              <a:avLst/>
              <a:gdLst/>
              <a:ahLst/>
              <a:cxnLst/>
              <a:rect l="l" t="t" r="r" b="b"/>
              <a:pathLst>
                <a:path w="1898469" h="1270000">
                  <a:moveTo>
                    <a:pt x="0" y="0"/>
                  </a:moveTo>
                  <a:lnTo>
                    <a:pt x="1898469" y="0"/>
                  </a:lnTo>
                  <a:lnTo>
                    <a:pt x="1898469" y="1270000"/>
                  </a:lnTo>
                  <a:lnTo>
                    <a:pt x="0" y="1270000"/>
                  </a:lnTo>
                  <a:lnTo>
                    <a:pt x="0" y="0"/>
                  </a:lnTo>
                  <a:close/>
                </a:path>
              </a:pathLst>
            </a:custGeom>
            <a:blipFill>
              <a:blip r:embed="rId8"/>
              <a:stretch>
                <a:fillRect/>
              </a:stretch>
            </a:blipFill>
          </p:spPr>
        </p:sp>
      </p:grpSp>
      <p:grpSp>
        <p:nvGrpSpPr>
          <p:cNvPr id="292" name="Grupo 291"/>
          <p:cNvGrpSpPr/>
          <p:nvPr/>
        </p:nvGrpSpPr>
        <p:grpSpPr>
          <a:xfrm>
            <a:off x="11736050" y="3448982"/>
            <a:ext cx="2592900" cy="5655013"/>
            <a:chOff x="11741825" y="3448982"/>
            <a:chExt cx="2592900" cy="5655013"/>
          </a:xfrm>
        </p:grpSpPr>
        <p:grpSp>
          <p:nvGrpSpPr>
            <p:cNvPr id="172" name="Group 172"/>
            <p:cNvGrpSpPr/>
            <p:nvPr/>
          </p:nvGrpSpPr>
          <p:grpSpPr>
            <a:xfrm>
              <a:off x="11741825" y="4210982"/>
              <a:ext cx="2559951" cy="1861782"/>
              <a:chOff x="0" y="0"/>
              <a:chExt cx="1373590" cy="998975"/>
            </a:xfrm>
          </p:grpSpPr>
          <p:sp>
            <p:nvSpPr>
              <p:cNvPr id="173" name="Freeform 173"/>
              <p:cNvSpPr/>
              <p:nvPr/>
            </p:nvSpPr>
            <p:spPr>
              <a:xfrm>
                <a:off x="0" y="0"/>
                <a:ext cx="1373590" cy="998975"/>
              </a:xfrm>
              <a:custGeom>
                <a:avLst/>
                <a:gdLst/>
                <a:ahLst/>
                <a:cxnLst/>
                <a:rect l="l" t="t" r="r" b="b"/>
                <a:pathLst>
                  <a:path w="1373590" h="998975">
                    <a:moveTo>
                      <a:pt x="0" y="0"/>
                    </a:moveTo>
                    <a:lnTo>
                      <a:pt x="1373590" y="0"/>
                    </a:lnTo>
                    <a:lnTo>
                      <a:pt x="1373590" y="998975"/>
                    </a:lnTo>
                    <a:lnTo>
                      <a:pt x="0" y="998975"/>
                    </a:lnTo>
                    <a:close/>
                  </a:path>
                </a:pathLst>
              </a:custGeom>
              <a:solidFill>
                <a:srgbClr val="7ED957">
                  <a:alpha val="24706"/>
                </a:srgbClr>
              </a:solidFill>
            </p:spPr>
          </p:sp>
          <p:sp>
            <p:nvSpPr>
              <p:cNvPr id="174" name="TextBox 174"/>
              <p:cNvSpPr txBox="1"/>
              <p:nvPr/>
            </p:nvSpPr>
            <p:spPr>
              <a:xfrm>
                <a:off x="0" y="-76200"/>
                <a:ext cx="812800" cy="889000"/>
              </a:xfrm>
              <a:prstGeom prst="rect">
                <a:avLst/>
              </a:prstGeom>
            </p:spPr>
            <p:txBody>
              <a:bodyPr lIns="20411" tIns="20411" rIns="20411" bIns="20411" rtlCol="0" anchor="ctr"/>
              <a:lstStyle/>
              <a:p>
                <a:pPr algn="ctr">
                  <a:lnSpc>
                    <a:spcPts val="3920"/>
                  </a:lnSpc>
                </a:pPr>
                <a:endParaRPr/>
              </a:p>
            </p:txBody>
          </p:sp>
        </p:grpSp>
        <p:grpSp>
          <p:nvGrpSpPr>
            <p:cNvPr id="175" name="Group 175"/>
            <p:cNvGrpSpPr/>
            <p:nvPr/>
          </p:nvGrpSpPr>
          <p:grpSpPr>
            <a:xfrm>
              <a:off x="12255642" y="4694599"/>
              <a:ext cx="409092" cy="467534"/>
              <a:chOff x="0" y="0"/>
              <a:chExt cx="219506" cy="250864"/>
            </a:xfrm>
          </p:grpSpPr>
          <p:sp>
            <p:nvSpPr>
              <p:cNvPr id="176" name="Freeform 176"/>
              <p:cNvSpPr/>
              <p:nvPr/>
            </p:nvSpPr>
            <p:spPr>
              <a:xfrm>
                <a:off x="0" y="0"/>
                <a:ext cx="219506" cy="250864"/>
              </a:xfrm>
              <a:custGeom>
                <a:avLst/>
                <a:gdLst/>
                <a:ahLst/>
                <a:cxnLst/>
                <a:rect l="l" t="t" r="r" b="b"/>
                <a:pathLst>
                  <a:path w="219506" h="250864">
                    <a:moveTo>
                      <a:pt x="0" y="0"/>
                    </a:moveTo>
                    <a:lnTo>
                      <a:pt x="219506" y="0"/>
                    </a:lnTo>
                    <a:lnTo>
                      <a:pt x="219506" y="250864"/>
                    </a:lnTo>
                    <a:lnTo>
                      <a:pt x="0" y="250864"/>
                    </a:lnTo>
                    <a:close/>
                  </a:path>
                </a:pathLst>
              </a:custGeom>
              <a:solidFill>
                <a:srgbClr val="7ED957"/>
              </a:solidFill>
            </p:spPr>
          </p:sp>
          <p:sp>
            <p:nvSpPr>
              <p:cNvPr id="177" name="TextBox 177"/>
              <p:cNvSpPr txBox="1"/>
              <p:nvPr/>
            </p:nvSpPr>
            <p:spPr>
              <a:xfrm>
                <a:off x="0" y="-76200"/>
                <a:ext cx="812800" cy="889000"/>
              </a:xfrm>
              <a:prstGeom prst="rect">
                <a:avLst/>
              </a:prstGeom>
            </p:spPr>
            <p:txBody>
              <a:bodyPr lIns="20411" tIns="20411" rIns="20411" bIns="20411" rtlCol="0" anchor="ctr"/>
              <a:lstStyle/>
              <a:p>
                <a:pPr algn="ctr">
                  <a:lnSpc>
                    <a:spcPts val="3920"/>
                  </a:lnSpc>
                </a:pPr>
                <a:endParaRPr/>
              </a:p>
            </p:txBody>
          </p:sp>
        </p:grpSp>
        <p:grpSp>
          <p:nvGrpSpPr>
            <p:cNvPr id="178" name="Group 178"/>
            <p:cNvGrpSpPr/>
            <p:nvPr/>
          </p:nvGrpSpPr>
          <p:grpSpPr>
            <a:xfrm>
              <a:off x="13073826" y="5162132"/>
              <a:ext cx="409092" cy="467534"/>
              <a:chOff x="0" y="0"/>
              <a:chExt cx="219506" cy="250864"/>
            </a:xfrm>
          </p:grpSpPr>
          <p:sp>
            <p:nvSpPr>
              <p:cNvPr id="179" name="Freeform 179"/>
              <p:cNvSpPr/>
              <p:nvPr/>
            </p:nvSpPr>
            <p:spPr>
              <a:xfrm>
                <a:off x="0" y="0"/>
                <a:ext cx="219506" cy="250864"/>
              </a:xfrm>
              <a:custGeom>
                <a:avLst/>
                <a:gdLst/>
                <a:ahLst/>
                <a:cxnLst/>
                <a:rect l="l" t="t" r="r" b="b"/>
                <a:pathLst>
                  <a:path w="219506" h="250864">
                    <a:moveTo>
                      <a:pt x="0" y="0"/>
                    </a:moveTo>
                    <a:lnTo>
                      <a:pt x="219506" y="0"/>
                    </a:lnTo>
                    <a:lnTo>
                      <a:pt x="219506" y="250864"/>
                    </a:lnTo>
                    <a:lnTo>
                      <a:pt x="0" y="250864"/>
                    </a:lnTo>
                    <a:close/>
                  </a:path>
                </a:pathLst>
              </a:custGeom>
              <a:solidFill>
                <a:srgbClr val="7ED957"/>
              </a:solidFill>
            </p:spPr>
          </p:sp>
          <p:sp>
            <p:nvSpPr>
              <p:cNvPr id="180" name="TextBox 180"/>
              <p:cNvSpPr txBox="1"/>
              <p:nvPr/>
            </p:nvSpPr>
            <p:spPr>
              <a:xfrm>
                <a:off x="0" y="-76200"/>
                <a:ext cx="812800" cy="889000"/>
              </a:xfrm>
              <a:prstGeom prst="rect">
                <a:avLst/>
              </a:prstGeom>
            </p:spPr>
            <p:txBody>
              <a:bodyPr lIns="20411" tIns="20411" rIns="20411" bIns="20411" rtlCol="0" anchor="ctr"/>
              <a:lstStyle/>
              <a:p>
                <a:pPr algn="ctr">
                  <a:lnSpc>
                    <a:spcPts val="3920"/>
                  </a:lnSpc>
                </a:pPr>
                <a:endParaRPr/>
              </a:p>
            </p:txBody>
          </p:sp>
        </p:grpSp>
        <p:grpSp>
          <p:nvGrpSpPr>
            <p:cNvPr id="181" name="Group 181"/>
            <p:cNvGrpSpPr/>
            <p:nvPr/>
          </p:nvGrpSpPr>
          <p:grpSpPr>
            <a:xfrm>
              <a:off x="12255642" y="5543132"/>
              <a:ext cx="409092" cy="467534"/>
              <a:chOff x="0" y="0"/>
              <a:chExt cx="219506" cy="250864"/>
            </a:xfrm>
          </p:grpSpPr>
          <p:sp>
            <p:nvSpPr>
              <p:cNvPr id="182" name="Freeform 182"/>
              <p:cNvSpPr/>
              <p:nvPr/>
            </p:nvSpPr>
            <p:spPr>
              <a:xfrm>
                <a:off x="0" y="0"/>
                <a:ext cx="219506" cy="250864"/>
              </a:xfrm>
              <a:custGeom>
                <a:avLst/>
                <a:gdLst/>
                <a:ahLst/>
                <a:cxnLst/>
                <a:rect l="l" t="t" r="r" b="b"/>
                <a:pathLst>
                  <a:path w="219506" h="250864">
                    <a:moveTo>
                      <a:pt x="0" y="0"/>
                    </a:moveTo>
                    <a:lnTo>
                      <a:pt x="219506" y="0"/>
                    </a:lnTo>
                    <a:lnTo>
                      <a:pt x="219506" y="250864"/>
                    </a:lnTo>
                    <a:lnTo>
                      <a:pt x="0" y="250864"/>
                    </a:lnTo>
                    <a:close/>
                  </a:path>
                </a:pathLst>
              </a:custGeom>
              <a:solidFill>
                <a:srgbClr val="7ED957"/>
              </a:solidFill>
            </p:spPr>
          </p:sp>
          <p:sp>
            <p:nvSpPr>
              <p:cNvPr id="183" name="TextBox 183"/>
              <p:cNvSpPr txBox="1"/>
              <p:nvPr/>
            </p:nvSpPr>
            <p:spPr>
              <a:xfrm>
                <a:off x="0" y="-76200"/>
                <a:ext cx="812800" cy="889000"/>
              </a:xfrm>
              <a:prstGeom prst="rect">
                <a:avLst/>
              </a:prstGeom>
            </p:spPr>
            <p:txBody>
              <a:bodyPr lIns="20411" tIns="20411" rIns="20411" bIns="20411" rtlCol="0" anchor="ctr"/>
              <a:lstStyle/>
              <a:p>
                <a:pPr algn="ctr">
                  <a:lnSpc>
                    <a:spcPts val="3920"/>
                  </a:lnSpc>
                </a:pPr>
                <a:endParaRPr/>
              </a:p>
            </p:txBody>
          </p:sp>
        </p:grpSp>
        <p:grpSp>
          <p:nvGrpSpPr>
            <p:cNvPr id="184" name="Group 184"/>
            <p:cNvGrpSpPr/>
            <p:nvPr/>
          </p:nvGrpSpPr>
          <p:grpSpPr>
            <a:xfrm>
              <a:off x="11846550" y="4224260"/>
              <a:ext cx="409092" cy="467534"/>
              <a:chOff x="0" y="0"/>
              <a:chExt cx="219506" cy="250864"/>
            </a:xfrm>
          </p:grpSpPr>
          <p:sp>
            <p:nvSpPr>
              <p:cNvPr id="185" name="Freeform 185"/>
              <p:cNvSpPr/>
              <p:nvPr/>
            </p:nvSpPr>
            <p:spPr>
              <a:xfrm>
                <a:off x="0" y="0"/>
                <a:ext cx="219506" cy="250864"/>
              </a:xfrm>
              <a:custGeom>
                <a:avLst/>
                <a:gdLst/>
                <a:ahLst/>
                <a:cxnLst/>
                <a:rect l="l" t="t" r="r" b="b"/>
                <a:pathLst>
                  <a:path w="219506" h="250864">
                    <a:moveTo>
                      <a:pt x="0" y="0"/>
                    </a:moveTo>
                    <a:lnTo>
                      <a:pt x="219506" y="0"/>
                    </a:lnTo>
                    <a:lnTo>
                      <a:pt x="219506" y="250864"/>
                    </a:lnTo>
                    <a:lnTo>
                      <a:pt x="0" y="250864"/>
                    </a:lnTo>
                    <a:close/>
                  </a:path>
                </a:pathLst>
              </a:custGeom>
              <a:solidFill>
                <a:srgbClr val="7ED957"/>
              </a:solidFill>
            </p:spPr>
          </p:sp>
          <p:sp>
            <p:nvSpPr>
              <p:cNvPr id="186" name="TextBox 186"/>
              <p:cNvSpPr txBox="1"/>
              <p:nvPr/>
            </p:nvSpPr>
            <p:spPr>
              <a:xfrm>
                <a:off x="0" y="-76200"/>
                <a:ext cx="812800" cy="889000"/>
              </a:xfrm>
              <a:prstGeom prst="rect">
                <a:avLst/>
              </a:prstGeom>
            </p:spPr>
            <p:txBody>
              <a:bodyPr lIns="20411" tIns="20411" rIns="20411" bIns="20411" rtlCol="0" anchor="ctr"/>
              <a:lstStyle/>
              <a:p>
                <a:pPr algn="ctr">
                  <a:lnSpc>
                    <a:spcPts val="3920"/>
                  </a:lnSpc>
                </a:pPr>
                <a:endParaRPr/>
              </a:p>
            </p:txBody>
          </p:sp>
        </p:grpSp>
        <p:sp>
          <p:nvSpPr>
            <p:cNvPr id="187" name="AutoShape 187"/>
            <p:cNvSpPr/>
            <p:nvPr/>
          </p:nvSpPr>
          <p:spPr>
            <a:xfrm>
              <a:off x="13021800" y="4210982"/>
              <a:ext cx="0" cy="1861782"/>
            </a:xfrm>
            <a:prstGeom prst="line">
              <a:avLst/>
            </a:prstGeom>
            <a:ln w="38100" cap="flat">
              <a:solidFill>
                <a:srgbClr val="000000"/>
              </a:solidFill>
              <a:prstDash val="solid"/>
              <a:headEnd type="none" w="sm" len="sm"/>
              <a:tailEnd type="none" w="sm" len="sm"/>
            </a:ln>
          </p:spPr>
        </p:sp>
        <p:sp>
          <p:nvSpPr>
            <p:cNvPr id="198" name="TextBox 198"/>
            <p:cNvSpPr txBox="1"/>
            <p:nvPr/>
          </p:nvSpPr>
          <p:spPr>
            <a:xfrm>
              <a:off x="13673418" y="4744994"/>
              <a:ext cx="632450" cy="856066"/>
            </a:xfrm>
            <a:prstGeom prst="rect">
              <a:avLst/>
            </a:prstGeom>
          </p:spPr>
          <p:txBody>
            <a:bodyPr lIns="0" tIns="0" rIns="0" bIns="0" rtlCol="0" anchor="t">
              <a:spAutoFit/>
            </a:bodyPr>
            <a:lstStyle/>
            <a:p>
              <a:pPr algn="ctr">
                <a:lnSpc>
                  <a:spcPts val="7019"/>
                </a:lnSpc>
              </a:pPr>
              <a:r>
                <a:rPr lang="en-US" sz="4679">
                  <a:solidFill>
                    <a:srgbClr val="14110F"/>
                  </a:solidFill>
                  <a:latin typeface="Roboto"/>
                </a:rPr>
                <a:t>1</a:t>
              </a:r>
            </a:p>
          </p:txBody>
        </p:sp>
        <p:sp>
          <p:nvSpPr>
            <p:cNvPr id="199" name="TextBox 199"/>
            <p:cNvSpPr txBox="1"/>
            <p:nvPr/>
          </p:nvSpPr>
          <p:spPr>
            <a:xfrm>
              <a:off x="11763375" y="8039100"/>
              <a:ext cx="2571349" cy="1064895"/>
            </a:xfrm>
            <a:prstGeom prst="rect">
              <a:avLst/>
            </a:prstGeom>
          </p:spPr>
          <p:txBody>
            <a:bodyPr lIns="0" tIns="0" rIns="0" bIns="0" rtlCol="0" anchor="t">
              <a:spAutoFit/>
            </a:bodyPr>
            <a:lstStyle/>
            <a:p>
              <a:pPr algn="ctr">
                <a:lnSpc>
                  <a:spcPts val="4200"/>
                </a:lnSpc>
              </a:pPr>
              <a:r>
                <a:rPr lang="en-US" sz="2800" dirty="0">
                  <a:solidFill>
                    <a:srgbClr val="14110F"/>
                  </a:solidFill>
                  <a:latin typeface="Roboto"/>
                </a:rPr>
                <a:t>Divide by train test</a:t>
              </a:r>
            </a:p>
          </p:txBody>
        </p:sp>
        <p:sp>
          <p:nvSpPr>
            <p:cNvPr id="200" name="TextBox 200"/>
            <p:cNvSpPr txBox="1"/>
            <p:nvPr/>
          </p:nvSpPr>
          <p:spPr>
            <a:xfrm>
              <a:off x="11779925" y="3448982"/>
              <a:ext cx="1260925" cy="761999"/>
            </a:xfrm>
            <a:prstGeom prst="rect">
              <a:avLst/>
            </a:prstGeom>
          </p:spPr>
          <p:txBody>
            <a:bodyPr lIns="0" tIns="0" rIns="0" bIns="0" rtlCol="0" anchor="t">
              <a:spAutoFit/>
            </a:bodyPr>
            <a:lstStyle/>
            <a:p>
              <a:pPr algn="ctr">
                <a:lnSpc>
                  <a:spcPts val="3000"/>
                </a:lnSpc>
              </a:pPr>
              <a:r>
                <a:rPr lang="en-US" sz="2000">
                  <a:solidFill>
                    <a:srgbClr val="14110F"/>
                  </a:solidFill>
                  <a:latin typeface="Roboto"/>
                </a:rPr>
                <a:t>Train (80%)</a:t>
              </a:r>
            </a:p>
          </p:txBody>
        </p:sp>
        <p:sp>
          <p:nvSpPr>
            <p:cNvPr id="201" name="TextBox 201"/>
            <p:cNvSpPr txBox="1"/>
            <p:nvPr/>
          </p:nvSpPr>
          <p:spPr>
            <a:xfrm>
              <a:off x="13044943" y="3448982"/>
              <a:ext cx="1260925" cy="761999"/>
            </a:xfrm>
            <a:prstGeom prst="rect">
              <a:avLst/>
            </a:prstGeom>
          </p:spPr>
          <p:txBody>
            <a:bodyPr lIns="0" tIns="0" rIns="0" bIns="0" rtlCol="0" anchor="t">
              <a:spAutoFit/>
            </a:bodyPr>
            <a:lstStyle/>
            <a:p>
              <a:pPr algn="ctr">
                <a:lnSpc>
                  <a:spcPts val="3000"/>
                </a:lnSpc>
              </a:pPr>
              <a:r>
                <a:rPr lang="en-US" sz="2000">
                  <a:solidFill>
                    <a:srgbClr val="14110F"/>
                  </a:solidFill>
                  <a:latin typeface="Roboto"/>
                </a:rPr>
                <a:t>Test  (20%)</a:t>
              </a:r>
            </a:p>
          </p:txBody>
        </p:sp>
        <p:sp>
          <p:nvSpPr>
            <p:cNvPr id="206" name="TextBox 206"/>
            <p:cNvSpPr txBox="1"/>
            <p:nvPr/>
          </p:nvSpPr>
          <p:spPr>
            <a:xfrm>
              <a:off x="11741825" y="6021000"/>
              <a:ext cx="2592900" cy="761999"/>
            </a:xfrm>
            <a:prstGeom prst="rect">
              <a:avLst/>
            </a:prstGeom>
          </p:spPr>
          <p:txBody>
            <a:bodyPr lIns="0" tIns="0" rIns="0" bIns="0" rtlCol="0" anchor="t">
              <a:spAutoFit/>
            </a:bodyPr>
            <a:lstStyle/>
            <a:p>
              <a:pPr algn="ctr">
                <a:lnSpc>
                  <a:spcPts val="3000"/>
                </a:lnSpc>
              </a:pPr>
              <a:r>
                <a:rPr lang="en-US" sz="2000">
                  <a:solidFill>
                    <a:srgbClr val="14110F"/>
                  </a:solidFill>
                  <a:latin typeface="Roboto"/>
                </a:rPr>
                <a:t>Same applied for other clusters</a:t>
              </a:r>
            </a:p>
          </p:txBody>
        </p:sp>
      </p:grpSp>
      <p:grpSp>
        <p:nvGrpSpPr>
          <p:cNvPr id="207" name="Group 5"/>
          <p:cNvGrpSpPr/>
          <p:nvPr/>
        </p:nvGrpSpPr>
        <p:grpSpPr>
          <a:xfrm>
            <a:off x="0" y="9258300"/>
            <a:ext cx="9134475" cy="1028700"/>
            <a:chOff x="0" y="0"/>
            <a:chExt cx="12179300" cy="1371600"/>
          </a:xfrm>
        </p:grpSpPr>
        <p:sp>
          <p:nvSpPr>
            <p:cNvPr id="208" name="AutoShape 6"/>
            <p:cNvSpPr/>
            <p:nvPr/>
          </p:nvSpPr>
          <p:spPr>
            <a:xfrm>
              <a:off x="1625600" y="0"/>
              <a:ext cx="10553700" cy="1371600"/>
            </a:xfrm>
            <a:prstGeom prst="rect">
              <a:avLst/>
            </a:prstGeom>
            <a:solidFill>
              <a:srgbClr val="8FC3F4"/>
            </a:solidFill>
          </p:spPr>
        </p:sp>
        <p:sp>
          <p:nvSpPr>
            <p:cNvPr id="209" name="Freeform 8"/>
            <p:cNvSpPr/>
            <p:nvPr/>
          </p:nvSpPr>
          <p:spPr>
            <a:xfrm>
              <a:off x="0" y="0"/>
              <a:ext cx="1625600" cy="1371600"/>
            </a:xfrm>
            <a:custGeom>
              <a:avLst/>
              <a:gdLst/>
              <a:ahLst/>
              <a:cxnLst/>
              <a:rect l="l" t="t" r="r" b="b"/>
              <a:pathLst>
                <a:path w="316130" h="266735">
                  <a:moveTo>
                    <a:pt x="0" y="0"/>
                  </a:moveTo>
                  <a:lnTo>
                    <a:pt x="316130" y="0"/>
                  </a:lnTo>
                  <a:lnTo>
                    <a:pt x="316130" y="266735"/>
                  </a:lnTo>
                  <a:lnTo>
                    <a:pt x="0" y="266735"/>
                  </a:lnTo>
                  <a:close/>
                </a:path>
              </a:pathLst>
            </a:custGeom>
            <a:solidFill>
              <a:srgbClr val="000000"/>
            </a:solidFill>
          </p:spPr>
          <p:txBody>
            <a:bodyPr/>
            <a:lstStyle/>
            <a:p>
              <a:pPr algn="ctr"/>
              <a:r>
                <a:rPr lang="fr-FR" sz="5400" dirty="0" smtClean="0">
                  <a:ln>
                    <a:solidFill>
                      <a:schemeClr val="bg1"/>
                    </a:solidFill>
                  </a:ln>
                  <a:solidFill>
                    <a:schemeClr val="bg1"/>
                  </a:solidFill>
                </a:rPr>
                <a:t>16</a:t>
              </a:r>
            </a:p>
          </p:txBody>
        </p:sp>
      </p:grpSp>
      <p:grpSp>
        <p:nvGrpSpPr>
          <p:cNvPr id="289" name="Grupo 288"/>
          <p:cNvGrpSpPr/>
          <p:nvPr/>
        </p:nvGrpSpPr>
        <p:grpSpPr>
          <a:xfrm>
            <a:off x="1483621" y="4115753"/>
            <a:ext cx="3333750" cy="4321471"/>
            <a:chOff x="1483621" y="4515824"/>
            <a:chExt cx="3333750" cy="4321471"/>
          </a:xfrm>
        </p:grpSpPr>
        <p:grpSp>
          <p:nvGrpSpPr>
            <p:cNvPr id="211" name="Grupo 210"/>
            <p:cNvGrpSpPr/>
            <p:nvPr/>
          </p:nvGrpSpPr>
          <p:grpSpPr>
            <a:xfrm>
              <a:off x="1483696" y="4515824"/>
              <a:ext cx="3333600" cy="3333750"/>
              <a:chOff x="3427454" y="4993644"/>
              <a:chExt cx="3333600" cy="3333750"/>
            </a:xfrm>
          </p:grpSpPr>
          <p:sp>
            <p:nvSpPr>
              <p:cNvPr id="213" name="Retângulo de cantos arredondados 212"/>
              <p:cNvSpPr/>
              <p:nvPr/>
            </p:nvSpPr>
            <p:spPr>
              <a:xfrm>
                <a:off x="3427454" y="4993644"/>
                <a:ext cx="3333600" cy="33337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14" name="Grupo 213"/>
              <p:cNvGrpSpPr/>
              <p:nvPr/>
            </p:nvGrpSpPr>
            <p:grpSpPr>
              <a:xfrm>
                <a:off x="3740605" y="5306871"/>
                <a:ext cx="2707298" cy="2707297"/>
                <a:chOff x="1818176" y="5306870"/>
                <a:chExt cx="2707298" cy="2707297"/>
              </a:xfrm>
            </p:grpSpPr>
            <p:grpSp>
              <p:nvGrpSpPr>
                <p:cNvPr id="215" name="Group 35"/>
                <p:cNvGrpSpPr/>
                <p:nvPr/>
              </p:nvGrpSpPr>
              <p:grpSpPr>
                <a:xfrm rot="10800000">
                  <a:off x="1818176" y="5983695"/>
                  <a:ext cx="2707298" cy="676824"/>
                  <a:chOff x="0" y="0"/>
                  <a:chExt cx="752593" cy="188148"/>
                </a:xfrm>
              </p:grpSpPr>
              <p:sp>
                <p:nvSpPr>
                  <p:cNvPr id="229" name="Freeform 36"/>
                  <p:cNvSpPr/>
                  <p:nvPr/>
                </p:nvSpPr>
                <p:spPr>
                  <a:xfrm>
                    <a:off x="0" y="0"/>
                    <a:ext cx="752593" cy="188148"/>
                  </a:xfrm>
                  <a:custGeom>
                    <a:avLst/>
                    <a:gdLst/>
                    <a:ahLst/>
                    <a:cxnLst/>
                    <a:rect l="l" t="t" r="r" b="b"/>
                    <a:pathLst>
                      <a:path w="752593" h="188148">
                        <a:moveTo>
                          <a:pt x="77216" y="0"/>
                        </a:moveTo>
                        <a:lnTo>
                          <a:pt x="675377" y="0"/>
                        </a:lnTo>
                        <a:cubicBezTo>
                          <a:pt x="718022" y="0"/>
                          <a:pt x="752593" y="34571"/>
                          <a:pt x="752593" y="77216"/>
                        </a:cubicBezTo>
                        <a:lnTo>
                          <a:pt x="752593" y="110932"/>
                        </a:lnTo>
                        <a:cubicBezTo>
                          <a:pt x="752593" y="131411"/>
                          <a:pt x="744457" y="151051"/>
                          <a:pt x="729977" y="165532"/>
                        </a:cubicBezTo>
                        <a:cubicBezTo>
                          <a:pt x="715496" y="180013"/>
                          <a:pt x="695856" y="188148"/>
                          <a:pt x="675377" y="188148"/>
                        </a:cubicBezTo>
                        <a:lnTo>
                          <a:pt x="77216" y="188148"/>
                        </a:lnTo>
                        <a:cubicBezTo>
                          <a:pt x="34571" y="188148"/>
                          <a:pt x="0" y="153577"/>
                          <a:pt x="0" y="110932"/>
                        </a:cubicBezTo>
                        <a:lnTo>
                          <a:pt x="0" y="77216"/>
                        </a:lnTo>
                        <a:cubicBezTo>
                          <a:pt x="0" y="34571"/>
                          <a:pt x="34571" y="0"/>
                          <a:pt x="77216" y="0"/>
                        </a:cubicBezTo>
                        <a:close/>
                      </a:path>
                    </a:pathLst>
                  </a:custGeom>
                  <a:solidFill>
                    <a:srgbClr val="FF66C4"/>
                  </a:solidFill>
                </p:spPr>
              </p:sp>
              <p:sp>
                <p:nvSpPr>
                  <p:cNvPr id="230" name="TextBox 37"/>
                  <p:cNvSpPr txBox="1"/>
                  <p:nvPr/>
                </p:nvSpPr>
                <p:spPr>
                  <a:xfrm>
                    <a:off x="0" y="-47625"/>
                    <a:ext cx="812800" cy="860425"/>
                  </a:xfrm>
                  <a:prstGeom prst="rect">
                    <a:avLst/>
                  </a:prstGeom>
                </p:spPr>
                <p:txBody>
                  <a:bodyPr lIns="37704" tIns="37704" rIns="37704" bIns="37704" rtlCol="0" anchor="ctr"/>
                  <a:lstStyle/>
                  <a:p>
                    <a:pPr algn="ctr">
                      <a:lnSpc>
                        <a:spcPts val="2659"/>
                      </a:lnSpc>
                    </a:pPr>
                    <a:endParaRPr/>
                  </a:p>
                </p:txBody>
              </p:sp>
            </p:grpSp>
            <p:sp>
              <p:nvSpPr>
                <p:cNvPr id="216" name="TextBox 38"/>
                <p:cNvSpPr txBox="1"/>
                <p:nvPr/>
              </p:nvSpPr>
              <p:spPr>
                <a:xfrm>
                  <a:off x="1818176" y="6168337"/>
                  <a:ext cx="2707298" cy="271821"/>
                </a:xfrm>
                <a:prstGeom prst="rect">
                  <a:avLst/>
                </a:prstGeom>
              </p:spPr>
              <p:txBody>
                <a:bodyPr lIns="0" tIns="0" rIns="0" bIns="0" rtlCol="0" anchor="t">
                  <a:spAutoFit/>
                </a:bodyPr>
                <a:lstStyle/>
                <a:p>
                  <a:pPr algn="ctr">
                    <a:lnSpc>
                      <a:spcPts val="2215"/>
                    </a:lnSpc>
                  </a:pPr>
                  <a:r>
                    <a:rPr lang="en-US" sz="1582" dirty="0">
                      <a:solidFill>
                        <a:srgbClr val="FFFFFF"/>
                      </a:solidFill>
                      <a:latin typeface="Roboto Bold"/>
                    </a:rPr>
                    <a:t>Hospital 2</a:t>
                  </a:r>
                </a:p>
              </p:txBody>
            </p:sp>
            <p:grpSp>
              <p:nvGrpSpPr>
                <p:cNvPr id="217" name="Group 39"/>
                <p:cNvGrpSpPr/>
                <p:nvPr/>
              </p:nvGrpSpPr>
              <p:grpSpPr>
                <a:xfrm rot="10800000">
                  <a:off x="1818176" y="6660519"/>
                  <a:ext cx="2707298" cy="676824"/>
                  <a:chOff x="0" y="0"/>
                  <a:chExt cx="752593" cy="188148"/>
                </a:xfrm>
              </p:grpSpPr>
              <p:sp>
                <p:nvSpPr>
                  <p:cNvPr id="227" name="Freeform 40"/>
                  <p:cNvSpPr/>
                  <p:nvPr/>
                </p:nvSpPr>
                <p:spPr>
                  <a:xfrm>
                    <a:off x="0" y="0"/>
                    <a:ext cx="752593" cy="188148"/>
                  </a:xfrm>
                  <a:custGeom>
                    <a:avLst/>
                    <a:gdLst/>
                    <a:ahLst/>
                    <a:cxnLst/>
                    <a:rect l="l" t="t" r="r" b="b"/>
                    <a:pathLst>
                      <a:path w="752593" h="188148">
                        <a:moveTo>
                          <a:pt x="77216" y="0"/>
                        </a:moveTo>
                        <a:lnTo>
                          <a:pt x="675377" y="0"/>
                        </a:lnTo>
                        <a:cubicBezTo>
                          <a:pt x="718022" y="0"/>
                          <a:pt x="752593" y="34571"/>
                          <a:pt x="752593" y="77216"/>
                        </a:cubicBezTo>
                        <a:lnTo>
                          <a:pt x="752593" y="110932"/>
                        </a:lnTo>
                        <a:cubicBezTo>
                          <a:pt x="752593" y="131411"/>
                          <a:pt x="744457" y="151051"/>
                          <a:pt x="729977" y="165532"/>
                        </a:cubicBezTo>
                        <a:cubicBezTo>
                          <a:pt x="715496" y="180013"/>
                          <a:pt x="695856" y="188148"/>
                          <a:pt x="675377" y="188148"/>
                        </a:cubicBezTo>
                        <a:lnTo>
                          <a:pt x="77216" y="188148"/>
                        </a:lnTo>
                        <a:cubicBezTo>
                          <a:pt x="34571" y="188148"/>
                          <a:pt x="0" y="153577"/>
                          <a:pt x="0" y="110932"/>
                        </a:cubicBezTo>
                        <a:lnTo>
                          <a:pt x="0" y="77216"/>
                        </a:lnTo>
                        <a:cubicBezTo>
                          <a:pt x="0" y="34571"/>
                          <a:pt x="34571" y="0"/>
                          <a:pt x="77216" y="0"/>
                        </a:cubicBezTo>
                        <a:close/>
                      </a:path>
                    </a:pathLst>
                  </a:custGeom>
                  <a:solidFill>
                    <a:srgbClr val="FF66C4"/>
                  </a:solidFill>
                </p:spPr>
              </p:sp>
              <p:sp>
                <p:nvSpPr>
                  <p:cNvPr id="228" name="TextBox 41"/>
                  <p:cNvSpPr txBox="1"/>
                  <p:nvPr/>
                </p:nvSpPr>
                <p:spPr>
                  <a:xfrm>
                    <a:off x="0" y="-47625"/>
                    <a:ext cx="812800" cy="860425"/>
                  </a:xfrm>
                  <a:prstGeom prst="rect">
                    <a:avLst/>
                  </a:prstGeom>
                </p:spPr>
                <p:txBody>
                  <a:bodyPr lIns="37704" tIns="37704" rIns="37704" bIns="37704" rtlCol="0" anchor="ctr"/>
                  <a:lstStyle/>
                  <a:p>
                    <a:pPr algn="ctr">
                      <a:lnSpc>
                        <a:spcPts val="2659"/>
                      </a:lnSpc>
                    </a:pPr>
                    <a:endParaRPr/>
                  </a:p>
                </p:txBody>
              </p:sp>
            </p:grpSp>
            <p:sp>
              <p:nvSpPr>
                <p:cNvPr id="218" name="TextBox 42"/>
                <p:cNvSpPr txBox="1"/>
                <p:nvPr/>
              </p:nvSpPr>
              <p:spPr>
                <a:xfrm>
                  <a:off x="1818176" y="6845162"/>
                  <a:ext cx="2707298" cy="271821"/>
                </a:xfrm>
                <a:prstGeom prst="rect">
                  <a:avLst/>
                </a:prstGeom>
              </p:spPr>
              <p:txBody>
                <a:bodyPr lIns="0" tIns="0" rIns="0" bIns="0" rtlCol="0" anchor="t">
                  <a:spAutoFit/>
                </a:bodyPr>
                <a:lstStyle/>
                <a:p>
                  <a:pPr algn="ctr">
                    <a:lnSpc>
                      <a:spcPts val="2215"/>
                    </a:lnSpc>
                  </a:pPr>
                  <a:r>
                    <a:rPr lang="en-US" sz="1582" dirty="0">
                      <a:solidFill>
                        <a:srgbClr val="FFFFFF"/>
                      </a:solidFill>
                      <a:latin typeface="Roboto Bold"/>
                    </a:rPr>
                    <a:t>Hospital 3</a:t>
                  </a:r>
                </a:p>
              </p:txBody>
            </p:sp>
            <p:grpSp>
              <p:nvGrpSpPr>
                <p:cNvPr id="219" name="Group 43"/>
                <p:cNvGrpSpPr/>
                <p:nvPr/>
              </p:nvGrpSpPr>
              <p:grpSpPr>
                <a:xfrm rot="10800000">
                  <a:off x="1818176" y="7337343"/>
                  <a:ext cx="2707298" cy="676824"/>
                  <a:chOff x="0" y="0"/>
                  <a:chExt cx="752593" cy="188148"/>
                </a:xfrm>
              </p:grpSpPr>
              <p:sp>
                <p:nvSpPr>
                  <p:cNvPr id="225" name="Freeform 44"/>
                  <p:cNvSpPr/>
                  <p:nvPr/>
                </p:nvSpPr>
                <p:spPr>
                  <a:xfrm>
                    <a:off x="0" y="0"/>
                    <a:ext cx="752593" cy="188148"/>
                  </a:xfrm>
                  <a:custGeom>
                    <a:avLst/>
                    <a:gdLst/>
                    <a:ahLst/>
                    <a:cxnLst/>
                    <a:rect l="l" t="t" r="r" b="b"/>
                    <a:pathLst>
                      <a:path w="752593" h="188148">
                        <a:moveTo>
                          <a:pt x="77216" y="0"/>
                        </a:moveTo>
                        <a:lnTo>
                          <a:pt x="675377" y="0"/>
                        </a:lnTo>
                        <a:cubicBezTo>
                          <a:pt x="718022" y="0"/>
                          <a:pt x="752593" y="34571"/>
                          <a:pt x="752593" y="77216"/>
                        </a:cubicBezTo>
                        <a:lnTo>
                          <a:pt x="752593" y="110932"/>
                        </a:lnTo>
                        <a:cubicBezTo>
                          <a:pt x="752593" y="131411"/>
                          <a:pt x="744457" y="151051"/>
                          <a:pt x="729977" y="165532"/>
                        </a:cubicBezTo>
                        <a:cubicBezTo>
                          <a:pt x="715496" y="180013"/>
                          <a:pt x="695856" y="188148"/>
                          <a:pt x="675377" y="188148"/>
                        </a:cubicBezTo>
                        <a:lnTo>
                          <a:pt x="77216" y="188148"/>
                        </a:lnTo>
                        <a:cubicBezTo>
                          <a:pt x="34571" y="188148"/>
                          <a:pt x="0" y="153577"/>
                          <a:pt x="0" y="110932"/>
                        </a:cubicBezTo>
                        <a:lnTo>
                          <a:pt x="0" y="77216"/>
                        </a:lnTo>
                        <a:cubicBezTo>
                          <a:pt x="0" y="34571"/>
                          <a:pt x="34571" y="0"/>
                          <a:pt x="77216" y="0"/>
                        </a:cubicBezTo>
                        <a:close/>
                      </a:path>
                    </a:pathLst>
                  </a:custGeom>
                  <a:solidFill>
                    <a:srgbClr val="FF66C4"/>
                  </a:solidFill>
                </p:spPr>
              </p:sp>
              <p:sp>
                <p:nvSpPr>
                  <p:cNvPr id="226" name="TextBox 45"/>
                  <p:cNvSpPr txBox="1"/>
                  <p:nvPr/>
                </p:nvSpPr>
                <p:spPr>
                  <a:xfrm>
                    <a:off x="0" y="-47625"/>
                    <a:ext cx="812800" cy="860425"/>
                  </a:xfrm>
                  <a:prstGeom prst="rect">
                    <a:avLst/>
                  </a:prstGeom>
                </p:spPr>
                <p:txBody>
                  <a:bodyPr lIns="37704" tIns="37704" rIns="37704" bIns="37704" rtlCol="0" anchor="ctr"/>
                  <a:lstStyle/>
                  <a:p>
                    <a:pPr algn="ctr">
                      <a:lnSpc>
                        <a:spcPts val="2659"/>
                      </a:lnSpc>
                    </a:pPr>
                    <a:endParaRPr/>
                  </a:p>
                </p:txBody>
              </p:sp>
            </p:grpSp>
            <p:sp>
              <p:nvSpPr>
                <p:cNvPr id="220" name="TextBox 46"/>
                <p:cNvSpPr txBox="1"/>
                <p:nvPr/>
              </p:nvSpPr>
              <p:spPr>
                <a:xfrm>
                  <a:off x="1818176" y="7521986"/>
                  <a:ext cx="2707298" cy="271821"/>
                </a:xfrm>
                <a:prstGeom prst="rect">
                  <a:avLst/>
                </a:prstGeom>
              </p:spPr>
              <p:txBody>
                <a:bodyPr lIns="0" tIns="0" rIns="0" bIns="0" rtlCol="0" anchor="t">
                  <a:spAutoFit/>
                </a:bodyPr>
                <a:lstStyle/>
                <a:p>
                  <a:pPr algn="ctr">
                    <a:lnSpc>
                      <a:spcPts val="2215"/>
                    </a:lnSpc>
                  </a:pPr>
                  <a:r>
                    <a:rPr lang="en-US" sz="1582">
                      <a:solidFill>
                        <a:srgbClr val="FFFFFF"/>
                      </a:solidFill>
                      <a:latin typeface="Roboto Bold"/>
                    </a:rPr>
                    <a:t>Hospital 4</a:t>
                  </a:r>
                </a:p>
              </p:txBody>
            </p:sp>
            <p:grpSp>
              <p:nvGrpSpPr>
                <p:cNvPr id="221" name="Group 47"/>
                <p:cNvGrpSpPr/>
                <p:nvPr/>
              </p:nvGrpSpPr>
              <p:grpSpPr>
                <a:xfrm rot="10800000">
                  <a:off x="1818176" y="5306870"/>
                  <a:ext cx="2707298" cy="676824"/>
                  <a:chOff x="0" y="0"/>
                  <a:chExt cx="752593" cy="188148"/>
                </a:xfrm>
              </p:grpSpPr>
              <p:sp>
                <p:nvSpPr>
                  <p:cNvPr id="223" name="Freeform 48"/>
                  <p:cNvSpPr/>
                  <p:nvPr/>
                </p:nvSpPr>
                <p:spPr>
                  <a:xfrm>
                    <a:off x="0" y="0"/>
                    <a:ext cx="752593" cy="188148"/>
                  </a:xfrm>
                  <a:custGeom>
                    <a:avLst/>
                    <a:gdLst/>
                    <a:ahLst/>
                    <a:cxnLst/>
                    <a:rect l="l" t="t" r="r" b="b"/>
                    <a:pathLst>
                      <a:path w="752593" h="188148">
                        <a:moveTo>
                          <a:pt x="77216" y="0"/>
                        </a:moveTo>
                        <a:lnTo>
                          <a:pt x="675377" y="0"/>
                        </a:lnTo>
                        <a:cubicBezTo>
                          <a:pt x="718022" y="0"/>
                          <a:pt x="752593" y="34571"/>
                          <a:pt x="752593" y="77216"/>
                        </a:cubicBezTo>
                        <a:lnTo>
                          <a:pt x="752593" y="110932"/>
                        </a:lnTo>
                        <a:cubicBezTo>
                          <a:pt x="752593" y="131411"/>
                          <a:pt x="744457" y="151051"/>
                          <a:pt x="729977" y="165532"/>
                        </a:cubicBezTo>
                        <a:cubicBezTo>
                          <a:pt x="715496" y="180013"/>
                          <a:pt x="695856" y="188148"/>
                          <a:pt x="675377" y="188148"/>
                        </a:cubicBezTo>
                        <a:lnTo>
                          <a:pt x="77216" y="188148"/>
                        </a:lnTo>
                        <a:cubicBezTo>
                          <a:pt x="34571" y="188148"/>
                          <a:pt x="0" y="153577"/>
                          <a:pt x="0" y="110932"/>
                        </a:cubicBezTo>
                        <a:lnTo>
                          <a:pt x="0" y="77216"/>
                        </a:lnTo>
                        <a:cubicBezTo>
                          <a:pt x="0" y="34571"/>
                          <a:pt x="34571" y="0"/>
                          <a:pt x="77216" y="0"/>
                        </a:cubicBezTo>
                        <a:close/>
                      </a:path>
                    </a:pathLst>
                  </a:custGeom>
                  <a:solidFill>
                    <a:srgbClr val="FF66C4"/>
                  </a:solidFill>
                </p:spPr>
              </p:sp>
              <p:sp>
                <p:nvSpPr>
                  <p:cNvPr id="224" name="TextBox 49"/>
                  <p:cNvSpPr txBox="1"/>
                  <p:nvPr/>
                </p:nvSpPr>
                <p:spPr>
                  <a:xfrm>
                    <a:off x="0" y="-47625"/>
                    <a:ext cx="812800" cy="860425"/>
                  </a:xfrm>
                  <a:prstGeom prst="rect">
                    <a:avLst/>
                  </a:prstGeom>
                </p:spPr>
                <p:txBody>
                  <a:bodyPr lIns="37704" tIns="37704" rIns="37704" bIns="37704" rtlCol="0" anchor="ctr"/>
                  <a:lstStyle/>
                  <a:p>
                    <a:pPr algn="ctr">
                      <a:lnSpc>
                        <a:spcPts val="2659"/>
                      </a:lnSpc>
                    </a:pPr>
                    <a:endParaRPr/>
                  </a:p>
                </p:txBody>
              </p:sp>
            </p:grpSp>
            <p:sp>
              <p:nvSpPr>
                <p:cNvPr id="222" name="TextBox 50"/>
                <p:cNvSpPr txBox="1"/>
                <p:nvPr/>
              </p:nvSpPr>
              <p:spPr>
                <a:xfrm>
                  <a:off x="1818176" y="5491513"/>
                  <a:ext cx="2707298" cy="271821"/>
                </a:xfrm>
                <a:prstGeom prst="rect">
                  <a:avLst/>
                </a:prstGeom>
              </p:spPr>
              <p:txBody>
                <a:bodyPr lIns="0" tIns="0" rIns="0" bIns="0" rtlCol="0" anchor="t">
                  <a:spAutoFit/>
                </a:bodyPr>
                <a:lstStyle/>
                <a:p>
                  <a:pPr algn="ctr">
                    <a:lnSpc>
                      <a:spcPts val="2215"/>
                    </a:lnSpc>
                  </a:pPr>
                  <a:r>
                    <a:rPr lang="en-US" sz="1582" dirty="0">
                      <a:solidFill>
                        <a:srgbClr val="FFFFFF"/>
                      </a:solidFill>
                      <a:latin typeface="Roboto Bold"/>
                    </a:rPr>
                    <a:t>Hospital 1</a:t>
                  </a:r>
                </a:p>
              </p:txBody>
            </p:sp>
          </p:grpSp>
        </p:grpSp>
        <p:sp>
          <p:nvSpPr>
            <p:cNvPr id="212" name="TextBox 53"/>
            <p:cNvSpPr txBox="1"/>
            <p:nvPr/>
          </p:nvSpPr>
          <p:spPr>
            <a:xfrm>
              <a:off x="1483621" y="8305800"/>
              <a:ext cx="3333750" cy="531495"/>
            </a:xfrm>
            <a:prstGeom prst="rect">
              <a:avLst/>
            </a:prstGeom>
          </p:spPr>
          <p:txBody>
            <a:bodyPr lIns="0" tIns="0" rIns="0" bIns="0" rtlCol="0" anchor="t">
              <a:spAutoFit/>
            </a:bodyPr>
            <a:lstStyle/>
            <a:p>
              <a:pPr algn="ctr">
                <a:lnSpc>
                  <a:spcPts val="4200"/>
                </a:lnSpc>
              </a:pPr>
              <a:r>
                <a:rPr lang="en-US" sz="2800" dirty="0">
                  <a:solidFill>
                    <a:srgbClr val="14110F"/>
                  </a:solidFill>
                  <a:latin typeface="Roboto"/>
                </a:rPr>
                <a:t>Unified approach</a:t>
              </a:r>
            </a:p>
          </p:txBody>
        </p:sp>
      </p:grpSp>
      <p:sp>
        <p:nvSpPr>
          <p:cNvPr id="263" name="TextBox 41"/>
          <p:cNvSpPr txBox="1"/>
          <p:nvPr/>
        </p:nvSpPr>
        <p:spPr>
          <a:xfrm rot="10800000">
            <a:off x="5226874" y="3945663"/>
            <a:ext cx="2923880" cy="3095203"/>
          </a:xfrm>
          <a:prstGeom prst="rect">
            <a:avLst/>
          </a:prstGeom>
        </p:spPr>
        <p:txBody>
          <a:bodyPr lIns="37704" tIns="37704" rIns="37704" bIns="37704" rtlCol="0" anchor="ctr"/>
          <a:lstStyle/>
          <a:p>
            <a:pPr algn="ctr">
              <a:lnSpc>
                <a:spcPts val="2659"/>
              </a:lnSpc>
            </a:pPr>
            <a:endParaRPr/>
          </a:p>
        </p:txBody>
      </p:sp>
      <p:sp>
        <p:nvSpPr>
          <p:cNvPr id="259" name="TextBox 49"/>
          <p:cNvSpPr txBox="1"/>
          <p:nvPr/>
        </p:nvSpPr>
        <p:spPr>
          <a:xfrm rot="10800000">
            <a:off x="5226874" y="2592014"/>
            <a:ext cx="2923880" cy="3095203"/>
          </a:xfrm>
          <a:prstGeom prst="rect">
            <a:avLst/>
          </a:prstGeom>
        </p:spPr>
        <p:txBody>
          <a:bodyPr lIns="37704" tIns="37704" rIns="37704" bIns="37704" rtlCol="0" anchor="ctr"/>
          <a:lstStyle/>
          <a:p>
            <a:pPr algn="ctr">
              <a:lnSpc>
                <a:spcPts val="2659"/>
              </a:lnSpc>
            </a:pPr>
            <a:endParaRPr/>
          </a:p>
        </p:txBody>
      </p:sp>
      <p:grpSp>
        <p:nvGrpSpPr>
          <p:cNvPr id="290" name="Grupo 289"/>
          <p:cNvGrpSpPr/>
          <p:nvPr/>
        </p:nvGrpSpPr>
        <p:grpSpPr>
          <a:xfrm>
            <a:off x="5252171" y="4120763"/>
            <a:ext cx="3333750" cy="4311450"/>
            <a:chOff x="5160715" y="4525845"/>
            <a:chExt cx="3333750" cy="4311450"/>
          </a:xfrm>
        </p:grpSpPr>
        <p:sp>
          <p:nvSpPr>
            <p:cNvPr id="104" name="TextBox 104"/>
            <p:cNvSpPr txBox="1"/>
            <p:nvPr/>
          </p:nvSpPr>
          <p:spPr>
            <a:xfrm>
              <a:off x="5191125" y="4949428"/>
              <a:ext cx="3086099" cy="3375425"/>
            </a:xfrm>
            <a:prstGeom prst="rect">
              <a:avLst/>
            </a:prstGeom>
          </p:spPr>
          <p:txBody>
            <a:bodyPr lIns="50800" tIns="50800" rIns="50800" bIns="50800" rtlCol="0" anchor="ctr"/>
            <a:lstStyle/>
            <a:p>
              <a:pPr algn="ctr">
                <a:lnSpc>
                  <a:spcPts val="3919"/>
                </a:lnSpc>
              </a:pPr>
              <a:r>
                <a:rPr lang="en-US" sz="2799" dirty="0">
                  <a:solidFill>
                    <a:srgbClr val="FFFFFF">
                      <a:alpha val="24706"/>
                    </a:srgbClr>
                  </a:solidFill>
                  <a:latin typeface="Roboto Bold"/>
                </a:rPr>
                <a:t>H2</a:t>
              </a:r>
            </a:p>
          </p:txBody>
        </p:sp>
        <p:sp>
          <p:nvSpPr>
            <p:cNvPr id="192" name="TextBox 192"/>
            <p:cNvSpPr txBox="1"/>
            <p:nvPr/>
          </p:nvSpPr>
          <p:spPr>
            <a:xfrm>
              <a:off x="5160715" y="8305800"/>
              <a:ext cx="3333750" cy="531495"/>
            </a:xfrm>
            <a:prstGeom prst="rect">
              <a:avLst/>
            </a:prstGeom>
          </p:spPr>
          <p:txBody>
            <a:bodyPr lIns="0" tIns="0" rIns="0" bIns="0" rtlCol="0" anchor="t">
              <a:spAutoFit/>
            </a:bodyPr>
            <a:lstStyle/>
            <a:p>
              <a:pPr algn="ctr">
                <a:lnSpc>
                  <a:spcPts val="4200"/>
                </a:lnSpc>
              </a:pPr>
              <a:r>
                <a:rPr lang="en-US" sz="2800" dirty="0">
                  <a:solidFill>
                    <a:srgbClr val="14110F"/>
                  </a:solidFill>
                  <a:latin typeface="Roboto"/>
                </a:rPr>
                <a:t>Clustering</a:t>
              </a:r>
            </a:p>
          </p:txBody>
        </p:sp>
        <p:sp>
          <p:nvSpPr>
            <p:cNvPr id="248" name="Retângulo de cantos arredondados 247"/>
            <p:cNvSpPr/>
            <p:nvPr/>
          </p:nvSpPr>
          <p:spPr>
            <a:xfrm>
              <a:off x="5160790" y="4525845"/>
              <a:ext cx="3333600" cy="33337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1" name="TextBox 45"/>
            <p:cNvSpPr txBox="1"/>
            <p:nvPr/>
          </p:nvSpPr>
          <p:spPr>
            <a:xfrm rot="10800000">
              <a:off x="5226874" y="4622487"/>
              <a:ext cx="2923880" cy="3095203"/>
            </a:xfrm>
            <a:prstGeom prst="rect">
              <a:avLst/>
            </a:prstGeom>
          </p:spPr>
          <p:txBody>
            <a:bodyPr lIns="37704" tIns="37704" rIns="37704" bIns="37704" rtlCol="0" anchor="ctr"/>
            <a:lstStyle/>
            <a:p>
              <a:pPr algn="ctr">
                <a:lnSpc>
                  <a:spcPts val="2659"/>
                </a:lnSpc>
              </a:pPr>
              <a:endParaRPr/>
            </a:p>
          </p:txBody>
        </p:sp>
        <p:grpSp>
          <p:nvGrpSpPr>
            <p:cNvPr id="287" name="Grupo 286"/>
            <p:cNvGrpSpPr/>
            <p:nvPr/>
          </p:nvGrpSpPr>
          <p:grpSpPr>
            <a:xfrm>
              <a:off x="5405582" y="6893627"/>
              <a:ext cx="2783046" cy="676800"/>
              <a:chOff x="5443455" y="6893627"/>
              <a:chExt cx="2783046" cy="676800"/>
            </a:xfrm>
          </p:grpSpPr>
          <p:sp>
            <p:nvSpPr>
              <p:cNvPr id="273" name="Retângulo 272"/>
              <p:cNvSpPr/>
              <p:nvPr/>
            </p:nvSpPr>
            <p:spPr>
              <a:xfrm>
                <a:off x="5443455" y="6893627"/>
                <a:ext cx="676800" cy="676800"/>
              </a:xfrm>
              <a:prstGeom prst="rect">
                <a:avLst/>
              </a:prstGeom>
              <a:solidFill>
                <a:srgbClr val="FFDE5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8" name="Retângulo 277"/>
              <p:cNvSpPr/>
              <p:nvPr/>
            </p:nvSpPr>
            <p:spPr>
              <a:xfrm>
                <a:off x="7549701" y="6893627"/>
                <a:ext cx="676800" cy="676800"/>
              </a:xfrm>
              <a:prstGeom prst="rect">
                <a:avLst/>
              </a:prstGeom>
              <a:solidFill>
                <a:srgbClr val="FC53B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9" name="Retângulo 278"/>
              <p:cNvSpPr/>
              <p:nvPr/>
            </p:nvSpPr>
            <p:spPr>
              <a:xfrm>
                <a:off x="6145537" y="6893627"/>
                <a:ext cx="676800" cy="676800"/>
              </a:xfrm>
              <a:prstGeom prst="rect">
                <a:avLst/>
              </a:prstGeom>
              <a:solidFill>
                <a:srgbClr val="7ED95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0" name="Retângulo 279"/>
              <p:cNvSpPr/>
              <p:nvPr/>
            </p:nvSpPr>
            <p:spPr>
              <a:xfrm>
                <a:off x="6847619" y="6893627"/>
                <a:ext cx="676800" cy="676800"/>
              </a:xfrm>
              <a:prstGeom prst="rect">
                <a:avLst/>
              </a:prstGeom>
              <a:solidFill>
                <a:srgbClr val="3EA5FF">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86" name="Grupo 285"/>
            <p:cNvGrpSpPr/>
            <p:nvPr/>
          </p:nvGrpSpPr>
          <p:grpSpPr>
            <a:xfrm>
              <a:off x="5412077" y="6177249"/>
              <a:ext cx="2770056" cy="676800"/>
              <a:chOff x="5415116" y="6193411"/>
              <a:chExt cx="2770056" cy="676800"/>
            </a:xfrm>
          </p:grpSpPr>
          <p:sp>
            <p:nvSpPr>
              <p:cNvPr id="268" name="Retângulo 267"/>
              <p:cNvSpPr/>
              <p:nvPr/>
            </p:nvSpPr>
            <p:spPr>
              <a:xfrm>
                <a:off x="7508372" y="6193411"/>
                <a:ext cx="676800" cy="676800"/>
              </a:xfrm>
              <a:prstGeom prst="rect">
                <a:avLst/>
              </a:prstGeom>
              <a:solidFill>
                <a:srgbClr val="7ED95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2" name="Retângulo 271"/>
              <p:cNvSpPr/>
              <p:nvPr/>
            </p:nvSpPr>
            <p:spPr>
              <a:xfrm>
                <a:off x="6810620" y="6193411"/>
                <a:ext cx="676800" cy="676800"/>
              </a:xfrm>
              <a:prstGeom prst="rect">
                <a:avLst/>
              </a:prstGeom>
              <a:solidFill>
                <a:srgbClr val="FFDE5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7" name="Retângulo 276"/>
              <p:cNvSpPr/>
              <p:nvPr/>
            </p:nvSpPr>
            <p:spPr>
              <a:xfrm>
                <a:off x="6112868" y="6193411"/>
                <a:ext cx="676800" cy="676800"/>
              </a:xfrm>
              <a:prstGeom prst="rect">
                <a:avLst/>
              </a:prstGeom>
              <a:solidFill>
                <a:srgbClr val="FC53B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1" name="Retângulo 280"/>
              <p:cNvSpPr/>
              <p:nvPr/>
            </p:nvSpPr>
            <p:spPr>
              <a:xfrm>
                <a:off x="5415116" y="6193411"/>
                <a:ext cx="676800" cy="676800"/>
              </a:xfrm>
              <a:prstGeom prst="rect">
                <a:avLst/>
              </a:prstGeom>
              <a:solidFill>
                <a:srgbClr val="3EA5FF">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85" name="Grupo 284"/>
            <p:cNvGrpSpPr/>
            <p:nvPr/>
          </p:nvGrpSpPr>
          <p:grpSpPr>
            <a:xfrm>
              <a:off x="5421838" y="5460872"/>
              <a:ext cx="2750534" cy="676800"/>
              <a:chOff x="5443455" y="5504715"/>
              <a:chExt cx="2750534" cy="676800"/>
            </a:xfrm>
          </p:grpSpPr>
          <p:sp>
            <p:nvSpPr>
              <p:cNvPr id="267" name="Retângulo 266"/>
              <p:cNvSpPr/>
              <p:nvPr/>
            </p:nvSpPr>
            <p:spPr>
              <a:xfrm>
                <a:off x="6134700" y="5504715"/>
                <a:ext cx="676800" cy="676800"/>
              </a:xfrm>
              <a:prstGeom prst="rect">
                <a:avLst/>
              </a:prstGeom>
              <a:solidFill>
                <a:srgbClr val="7ED95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1" name="Retângulo 270"/>
              <p:cNvSpPr/>
              <p:nvPr/>
            </p:nvSpPr>
            <p:spPr>
              <a:xfrm>
                <a:off x="7517189" y="5504715"/>
                <a:ext cx="676800" cy="676800"/>
              </a:xfrm>
              <a:prstGeom prst="rect">
                <a:avLst/>
              </a:prstGeom>
              <a:solidFill>
                <a:srgbClr val="FFDE5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5" name="Retângulo 274"/>
              <p:cNvSpPr/>
              <p:nvPr/>
            </p:nvSpPr>
            <p:spPr>
              <a:xfrm>
                <a:off x="5443455" y="5504715"/>
                <a:ext cx="676800" cy="676800"/>
              </a:xfrm>
              <a:prstGeom prst="rect">
                <a:avLst/>
              </a:prstGeom>
              <a:solidFill>
                <a:srgbClr val="FC53B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2" name="Retângulo 281"/>
              <p:cNvSpPr/>
              <p:nvPr/>
            </p:nvSpPr>
            <p:spPr>
              <a:xfrm>
                <a:off x="6825945" y="5504715"/>
                <a:ext cx="676800" cy="676800"/>
              </a:xfrm>
              <a:prstGeom prst="rect">
                <a:avLst/>
              </a:prstGeom>
              <a:solidFill>
                <a:srgbClr val="3EA5FF">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84" name="Grupo 283"/>
            <p:cNvGrpSpPr/>
            <p:nvPr/>
          </p:nvGrpSpPr>
          <p:grpSpPr>
            <a:xfrm>
              <a:off x="5431849" y="4744495"/>
              <a:ext cx="2730512" cy="676800"/>
              <a:chOff x="5469778" y="4744495"/>
              <a:chExt cx="2730512" cy="676800"/>
            </a:xfrm>
          </p:grpSpPr>
          <p:sp>
            <p:nvSpPr>
              <p:cNvPr id="266" name="Retângulo 265"/>
              <p:cNvSpPr/>
              <p:nvPr/>
            </p:nvSpPr>
            <p:spPr>
              <a:xfrm>
                <a:off x="5469778" y="4744495"/>
                <a:ext cx="676800" cy="676800"/>
              </a:xfrm>
              <a:prstGeom prst="rect">
                <a:avLst/>
              </a:prstGeom>
              <a:solidFill>
                <a:srgbClr val="7ED95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9" name="Retângulo 268"/>
              <p:cNvSpPr/>
              <p:nvPr/>
            </p:nvSpPr>
            <p:spPr>
              <a:xfrm>
                <a:off x="7523490" y="4744495"/>
                <a:ext cx="676800" cy="676800"/>
              </a:xfrm>
              <a:prstGeom prst="rect">
                <a:avLst/>
              </a:prstGeom>
              <a:solidFill>
                <a:srgbClr val="FC53B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0" name="Retângulo 269"/>
              <p:cNvSpPr/>
              <p:nvPr/>
            </p:nvSpPr>
            <p:spPr>
              <a:xfrm>
                <a:off x="6154349" y="4744495"/>
                <a:ext cx="676800" cy="676800"/>
              </a:xfrm>
              <a:prstGeom prst="rect">
                <a:avLst/>
              </a:prstGeom>
              <a:solidFill>
                <a:srgbClr val="FFDE5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3" name="Retângulo 282"/>
              <p:cNvSpPr/>
              <p:nvPr/>
            </p:nvSpPr>
            <p:spPr>
              <a:xfrm>
                <a:off x="6838920" y="4744495"/>
                <a:ext cx="676800" cy="676800"/>
              </a:xfrm>
              <a:prstGeom prst="rect">
                <a:avLst/>
              </a:prstGeom>
              <a:solidFill>
                <a:srgbClr val="3EA5FF">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04950" y="2000108"/>
            <a:ext cx="7359077" cy="7039117"/>
          </a:xfrm>
          <a:custGeom>
            <a:avLst/>
            <a:gdLst/>
            <a:ahLst/>
            <a:cxnLst/>
            <a:rect l="l" t="t" r="r" b="b"/>
            <a:pathLst>
              <a:path w="7359077" h="7039117">
                <a:moveTo>
                  <a:pt x="0" y="0"/>
                </a:moveTo>
                <a:lnTo>
                  <a:pt x="7359077" y="0"/>
                </a:lnTo>
                <a:lnTo>
                  <a:pt x="7359077" y="7039117"/>
                </a:lnTo>
                <a:lnTo>
                  <a:pt x="0" y="7039117"/>
                </a:lnTo>
                <a:lnTo>
                  <a:pt x="0" y="0"/>
                </a:lnTo>
                <a:close/>
              </a:path>
            </a:pathLst>
          </a:custGeom>
          <a:blipFill>
            <a:blip r:embed="rId3"/>
            <a:stretch>
              <a:fillRect/>
            </a:stretch>
          </a:blipFill>
        </p:spPr>
      </p:sp>
      <p:grpSp>
        <p:nvGrpSpPr>
          <p:cNvPr id="7" name="Group 7"/>
          <p:cNvGrpSpPr/>
          <p:nvPr/>
        </p:nvGrpSpPr>
        <p:grpSpPr>
          <a:xfrm>
            <a:off x="11620500" y="9296400"/>
            <a:ext cx="4161604" cy="952500"/>
            <a:chOff x="0" y="0"/>
            <a:chExt cx="5548806" cy="1270000"/>
          </a:xfrm>
        </p:grpSpPr>
        <p:sp>
          <p:nvSpPr>
            <p:cNvPr id="8" name="Freeform 8"/>
            <p:cNvSpPr/>
            <p:nvPr/>
          </p:nvSpPr>
          <p:spPr>
            <a:xfrm>
              <a:off x="0" y="0"/>
              <a:ext cx="3092174" cy="1270000"/>
            </a:xfrm>
            <a:custGeom>
              <a:avLst/>
              <a:gdLst/>
              <a:ahLst/>
              <a:cxnLst/>
              <a:rect l="l" t="t" r="r" b="b"/>
              <a:pathLst>
                <a:path w="3092174" h="1270000">
                  <a:moveTo>
                    <a:pt x="0" y="0"/>
                  </a:moveTo>
                  <a:lnTo>
                    <a:pt x="3092174" y="0"/>
                  </a:lnTo>
                  <a:lnTo>
                    <a:pt x="3092174" y="1270000"/>
                  </a:lnTo>
                  <a:lnTo>
                    <a:pt x="0" y="1270000"/>
                  </a:lnTo>
                  <a:lnTo>
                    <a:pt x="0" y="0"/>
                  </a:lnTo>
                  <a:close/>
                </a:path>
              </a:pathLst>
            </a:custGeom>
            <a:blipFill>
              <a:blip r:embed="rId4"/>
              <a:stretch>
                <a:fillRect/>
              </a:stretch>
            </a:blipFill>
          </p:spPr>
        </p:sp>
        <p:sp>
          <p:nvSpPr>
            <p:cNvPr id="9" name="Freeform 9"/>
            <p:cNvSpPr/>
            <p:nvPr/>
          </p:nvSpPr>
          <p:spPr>
            <a:xfrm>
              <a:off x="3650337" y="0"/>
              <a:ext cx="1898469" cy="1270000"/>
            </a:xfrm>
            <a:custGeom>
              <a:avLst/>
              <a:gdLst/>
              <a:ahLst/>
              <a:cxnLst/>
              <a:rect l="l" t="t" r="r" b="b"/>
              <a:pathLst>
                <a:path w="1898469" h="1270000">
                  <a:moveTo>
                    <a:pt x="0" y="0"/>
                  </a:moveTo>
                  <a:lnTo>
                    <a:pt x="1898469" y="0"/>
                  </a:lnTo>
                  <a:lnTo>
                    <a:pt x="1898469" y="1270000"/>
                  </a:lnTo>
                  <a:lnTo>
                    <a:pt x="0" y="1270000"/>
                  </a:lnTo>
                  <a:lnTo>
                    <a:pt x="0" y="0"/>
                  </a:lnTo>
                  <a:close/>
                </a:path>
              </a:pathLst>
            </a:custGeom>
            <a:blipFill>
              <a:blip r:embed="rId5"/>
              <a:stretch>
                <a:fillRect/>
              </a:stretch>
            </a:blipFill>
          </p:spPr>
        </p:sp>
      </p:grpSp>
      <p:grpSp>
        <p:nvGrpSpPr>
          <p:cNvPr id="10" name="Group 10"/>
          <p:cNvGrpSpPr/>
          <p:nvPr/>
        </p:nvGrpSpPr>
        <p:grpSpPr>
          <a:xfrm>
            <a:off x="1028700" y="167276"/>
            <a:ext cx="10705819" cy="642349"/>
            <a:chOff x="0" y="0"/>
            <a:chExt cx="14274425" cy="856465"/>
          </a:xfrm>
        </p:grpSpPr>
        <p:grpSp>
          <p:nvGrpSpPr>
            <p:cNvPr id="11" name="Group 11"/>
            <p:cNvGrpSpPr/>
            <p:nvPr/>
          </p:nvGrpSpPr>
          <p:grpSpPr>
            <a:xfrm rot="5400000">
              <a:off x="3854095" y="-999210"/>
              <a:ext cx="856465" cy="2854885"/>
              <a:chOff x="0" y="0"/>
              <a:chExt cx="376296" cy="1254321"/>
            </a:xfrm>
          </p:grpSpPr>
          <p:sp>
            <p:nvSpPr>
              <p:cNvPr id="12" name="Freeform 12"/>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DC6A1C">
                  <a:alpha val="24706"/>
                </a:srgbClr>
              </a:solidFill>
            </p:spPr>
          </p:sp>
          <p:sp>
            <p:nvSpPr>
              <p:cNvPr id="13" name="TextBox 13"/>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14" name="TextBox 14"/>
            <p:cNvSpPr txBox="1"/>
            <p:nvPr/>
          </p:nvSpPr>
          <p:spPr>
            <a:xfrm>
              <a:off x="2869159" y="265478"/>
              <a:ext cx="2826336"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2: Data treatment</a:t>
              </a:r>
            </a:p>
          </p:txBody>
        </p:sp>
        <p:grpSp>
          <p:nvGrpSpPr>
            <p:cNvPr id="15" name="Group 15"/>
            <p:cNvGrpSpPr/>
            <p:nvPr/>
          </p:nvGrpSpPr>
          <p:grpSpPr>
            <a:xfrm rot="5400000">
              <a:off x="6708980" y="-999210"/>
              <a:ext cx="856465" cy="2854885"/>
              <a:chOff x="0" y="0"/>
              <a:chExt cx="376296" cy="1254321"/>
            </a:xfrm>
          </p:grpSpPr>
          <p:sp>
            <p:nvSpPr>
              <p:cNvPr id="16" name="Freeform 16"/>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94177E">
                  <a:alpha val="24706"/>
                </a:srgbClr>
              </a:solidFill>
            </p:spPr>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18" name="TextBox 18"/>
            <p:cNvSpPr txBox="1"/>
            <p:nvPr/>
          </p:nvSpPr>
          <p:spPr>
            <a:xfrm>
              <a:off x="5724044" y="108459"/>
              <a:ext cx="2826336" cy="610972"/>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3: Feature manipulation and comprehension</a:t>
              </a:r>
            </a:p>
          </p:txBody>
        </p:sp>
        <p:grpSp>
          <p:nvGrpSpPr>
            <p:cNvPr id="19" name="Group 19"/>
            <p:cNvGrpSpPr/>
            <p:nvPr/>
          </p:nvGrpSpPr>
          <p:grpSpPr>
            <a:xfrm rot="5400000">
              <a:off x="9563865" y="-999210"/>
              <a:ext cx="856465" cy="2854885"/>
              <a:chOff x="0" y="0"/>
              <a:chExt cx="376296" cy="1254321"/>
            </a:xfrm>
          </p:grpSpPr>
          <p:sp>
            <p:nvSpPr>
              <p:cNvPr id="20" name="Freeform 20"/>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A3A7A7">
                  <a:alpha val="24706"/>
                </a:srgbClr>
              </a:solidFill>
            </p:spPr>
          </p:sp>
          <p:sp>
            <p:nvSpPr>
              <p:cNvPr id="21" name="TextBox 21"/>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22" name="TextBox 22"/>
            <p:cNvSpPr txBox="1"/>
            <p:nvPr/>
          </p:nvSpPr>
          <p:spPr>
            <a:xfrm>
              <a:off x="8593204" y="265478"/>
              <a:ext cx="2797787"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4: Clustering</a:t>
              </a:r>
            </a:p>
          </p:txBody>
        </p:sp>
        <p:grpSp>
          <p:nvGrpSpPr>
            <p:cNvPr id="23" name="Group 23"/>
            <p:cNvGrpSpPr/>
            <p:nvPr/>
          </p:nvGrpSpPr>
          <p:grpSpPr>
            <a:xfrm rot="5400000">
              <a:off x="12418750" y="-999210"/>
              <a:ext cx="856465" cy="2854885"/>
              <a:chOff x="0" y="0"/>
              <a:chExt cx="376296" cy="1254321"/>
            </a:xfrm>
          </p:grpSpPr>
          <p:sp>
            <p:nvSpPr>
              <p:cNvPr id="24" name="Freeform 24"/>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8FC3F4"/>
              </a:solidFill>
            </p:spPr>
          </p:sp>
          <p:sp>
            <p:nvSpPr>
              <p:cNvPr id="25" name="TextBox 25"/>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26" name="TextBox 26"/>
            <p:cNvSpPr txBox="1"/>
            <p:nvPr/>
          </p:nvSpPr>
          <p:spPr>
            <a:xfrm>
              <a:off x="11448089" y="265478"/>
              <a:ext cx="2797787"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5: Forecasting</a:t>
              </a:r>
            </a:p>
          </p:txBody>
        </p:sp>
        <p:grpSp>
          <p:nvGrpSpPr>
            <p:cNvPr id="27" name="Group 27"/>
            <p:cNvGrpSpPr/>
            <p:nvPr/>
          </p:nvGrpSpPr>
          <p:grpSpPr>
            <a:xfrm rot="5400000">
              <a:off x="999210" y="-999210"/>
              <a:ext cx="856465" cy="2854885"/>
              <a:chOff x="0" y="0"/>
              <a:chExt cx="501728" cy="1672428"/>
            </a:xfrm>
          </p:grpSpPr>
          <p:sp>
            <p:nvSpPr>
              <p:cNvPr id="28" name="Freeform 28"/>
              <p:cNvSpPr/>
              <p:nvPr/>
            </p:nvSpPr>
            <p:spPr>
              <a:xfrm>
                <a:off x="0" y="0"/>
                <a:ext cx="501728" cy="1672428"/>
              </a:xfrm>
              <a:custGeom>
                <a:avLst/>
                <a:gdLst/>
                <a:ahLst/>
                <a:cxnLst/>
                <a:rect l="l" t="t" r="r" b="b"/>
                <a:pathLst>
                  <a:path w="501728" h="1672428">
                    <a:moveTo>
                      <a:pt x="205909" y="0"/>
                    </a:moveTo>
                    <a:lnTo>
                      <a:pt x="295819" y="0"/>
                    </a:lnTo>
                    <a:cubicBezTo>
                      <a:pt x="350430" y="0"/>
                      <a:pt x="402803" y="21694"/>
                      <a:pt x="441419" y="60309"/>
                    </a:cubicBezTo>
                    <a:cubicBezTo>
                      <a:pt x="480034" y="98925"/>
                      <a:pt x="501728" y="151299"/>
                      <a:pt x="501728" y="205909"/>
                    </a:cubicBezTo>
                    <a:lnTo>
                      <a:pt x="501728" y="1466519"/>
                    </a:lnTo>
                    <a:cubicBezTo>
                      <a:pt x="501728" y="1521129"/>
                      <a:pt x="480034" y="1573503"/>
                      <a:pt x="441419" y="1612119"/>
                    </a:cubicBezTo>
                    <a:cubicBezTo>
                      <a:pt x="402803" y="1650734"/>
                      <a:pt x="350430" y="1672428"/>
                      <a:pt x="295819" y="1672428"/>
                    </a:cubicBezTo>
                    <a:lnTo>
                      <a:pt x="205909" y="1672428"/>
                    </a:lnTo>
                    <a:cubicBezTo>
                      <a:pt x="151299" y="1672428"/>
                      <a:pt x="98925" y="1650734"/>
                      <a:pt x="60309" y="1612119"/>
                    </a:cubicBezTo>
                    <a:cubicBezTo>
                      <a:pt x="21694" y="1573503"/>
                      <a:pt x="0" y="1521129"/>
                      <a:pt x="0" y="1466519"/>
                    </a:cubicBezTo>
                    <a:lnTo>
                      <a:pt x="0" y="205909"/>
                    </a:lnTo>
                    <a:cubicBezTo>
                      <a:pt x="0" y="151299"/>
                      <a:pt x="21694" y="98925"/>
                      <a:pt x="60309" y="60309"/>
                    </a:cubicBezTo>
                    <a:cubicBezTo>
                      <a:pt x="98925" y="21694"/>
                      <a:pt x="151299" y="0"/>
                      <a:pt x="205909" y="0"/>
                    </a:cubicBezTo>
                    <a:close/>
                  </a:path>
                </a:pathLst>
              </a:custGeom>
              <a:solidFill>
                <a:srgbClr val="99C01A">
                  <a:alpha val="24706"/>
                </a:srgbClr>
              </a:solidFill>
            </p:spPr>
          </p:sp>
          <p:sp>
            <p:nvSpPr>
              <p:cNvPr id="29" name="TextBox 29"/>
              <p:cNvSpPr txBox="1"/>
              <p:nvPr/>
            </p:nvSpPr>
            <p:spPr>
              <a:xfrm>
                <a:off x="0" y="-47625"/>
                <a:ext cx="812800" cy="860425"/>
              </a:xfrm>
              <a:prstGeom prst="rect">
                <a:avLst/>
              </a:prstGeom>
            </p:spPr>
            <p:txBody>
              <a:bodyPr lIns="38100" tIns="38100" rIns="38100" bIns="38100" rtlCol="0" anchor="ctr"/>
              <a:lstStyle/>
              <a:p>
                <a:pPr algn="ctr">
                  <a:lnSpc>
                    <a:spcPts val="2660"/>
                  </a:lnSpc>
                </a:pPr>
                <a:endParaRPr/>
              </a:p>
            </p:txBody>
          </p:sp>
        </p:grpSp>
        <p:sp>
          <p:nvSpPr>
            <p:cNvPr id="30" name="TextBox 30"/>
            <p:cNvSpPr txBox="1"/>
            <p:nvPr/>
          </p:nvSpPr>
          <p:spPr>
            <a:xfrm>
              <a:off x="5710" y="265478"/>
              <a:ext cx="2843465"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1: Database formatting</a:t>
              </a:r>
            </a:p>
          </p:txBody>
        </p:sp>
      </p:grpSp>
      <p:sp>
        <p:nvSpPr>
          <p:cNvPr id="31" name="Freeform 31"/>
          <p:cNvSpPr/>
          <p:nvPr/>
        </p:nvSpPr>
        <p:spPr>
          <a:xfrm rot="-10800000">
            <a:off x="17259300" y="-677162"/>
            <a:ext cx="2479948" cy="4687187"/>
          </a:xfrm>
          <a:custGeom>
            <a:avLst/>
            <a:gdLst/>
            <a:ahLst/>
            <a:cxnLst/>
            <a:rect l="l" t="t" r="r" b="b"/>
            <a:pathLst>
              <a:path w="2479948" h="4687187">
                <a:moveTo>
                  <a:pt x="0" y="0"/>
                </a:moveTo>
                <a:lnTo>
                  <a:pt x="2479948" y="0"/>
                </a:lnTo>
                <a:lnTo>
                  <a:pt x="2479948" y="4687187"/>
                </a:lnTo>
                <a:lnTo>
                  <a:pt x="0" y="4687187"/>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32" name="TextBox 32"/>
          <p:cNvSpPr txBox="1"/>
          <p:nvPr/>
        </p:nvSpPr>
        <p:spPr>
          <a:xfrm>
            <a:off x="1028700" y="895350"/>
            <a:ext cx="12489924" cy="1104758"/>
          </a:xfrm>
          <a:prstGeom prst="rect">
            <a:avLst/>
          </a:prstGeom>
        </p:spPr>
        <p:txBody>
          <a:bodyPr lIns="0" tIns="0" rIns="0" bIns="0" rtlCol="0" anchor="t">
            <a:spAutoFit/>
          </a:bodyPr>
          <a:lstStyle/>
          <a:p>
            <a:pPr>
              <a:lnSpc>
                <a:spcPts val="8932"/>
              </a:lnSpc>
            </a:pPr>
            <a:r>
              <a:rPr lang="en-US" sz="6380">
                <a:solidFill>
                  <a:srgbClr val="000000"/>
                </a:solidFill>
                <a:latin typeface="Roboto"/>
              </a:rPr>
              <a:t>3: Forecasting</a:t>
            </a:r>
          </a:p>
        </p:txBody>
      </p:sp>
      <p:sp>
        <p:nvSpPr>
          <p:cNvPr id="33" name="Freeform 33"/>
          <p:cNvSpPr/>
          <p:nvPr/>
        </p:nvSpPr>
        <p:spPr>
          <a:xfrm rot="-10800000">
            <a:off x="-1238130" y="4210982"/>
            <a:ext cx="2266830" cy="4284387"/>
          </a:xfrm>
          <a:custGeom>
            <a:avLst/>
            <a:gdLst/>
            <a:ahLst/>
            <a:cxnLst/>
            <a:rect l="l" t="t" r="r" b="b"/>
            <a:pathLst>
              <a:path w="2266830" h="4284387">
                <a:moveTo>
                  <a:pt x="0" y="0"/>
                </a:moveTo>
                <a:lnTo>
                  <a:pt x="2266830" y="0"/>
                </a:lnTo>
                <a:lnTo>
                  <a:pt x="2266830" y="4284386"/>
                </a:lnTo>
                <a:lnTo>
                  <a:pt x="0" y="428438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34" name="TextBox 34"/>
          <p:cNvSpPr txBox="1"/>
          <p:nvPr/>
        </p:nvSpPr>
        <p:spPr>
          <a:xfrm>
            <a:off x="8864027" y="1904858"/>
            <a:ext cx="8395273" cy="5751195"/>
          </a:xfrm>
          <a:prstGeom prst="rect">
            <a:avLst/>
          </a:prstGeom>
        </p:spPr>
        <p:txBody>
          <a:bodyPr lIns="0" tIns="0" rIns="0" bIns="0" rtlCol="0" anchor="t">
            <a:spAutoFit/>
          </a:bodyPr>
          <a:lstStyle/>
          <a:p>
            <a:pPr marL="604519" lvl="1" indent="-302260">
              <a:lnSpc>
                <a:spcPts val="4199"/>
              </a:lnSpc>
              <a:buFont typeface="Arial"/>
              <a:buChar char="•"/>
            </a:pPr>
            <a:r>
              <a:rPr lang="en-US" sz="2799" dirty="0">
                <a:solidFill>
                  <a:srgbClr val="14110F"/>
                </a:solidFill>
                <a:latin typeface="Roboto"/>
              </a:rPr>
              <a:t>The utilization of clustering to group different medicines and reduce the number of models has negatively impacted the prediction quality in the causal method. </a:t>
            </a:r>
          </a:p>
          <a:p>
            <a:pPr marL="604519" lvl="1" indent="-302260">
              <a:lnSpc>
                <a:spcPts val="4199"/>
              </a:lnSpc>
              <a:buFont typeface="Arial"/>
              <a:buChar char="•"/>
            </a:pPr>
            <a:r>
              <a:rPr lang="en-US" sz="2799" dirty="0">
                <a:solidFill>
                  <a:srgbClr val="14110F"/>
                </a:solidFill>
                <a:latin typeface="Roboto"/>
              </a:rPr>
              <a:t>This outcome can be attributed to the insufficient amount of data and the subdivision of already limited data into even smaller segments.</a:t>
            </a:r>
          </a:p>
          <a:p>
            <a:pPr marL="604519" lvl="1" indent="-302260">
              <a:lnSpc>
                <a:spcPts val="4199"/>
              </a:lnSpc>
              <a:buFont typeface="Arial"/>
              <a:buChar char="•"/>
            </a:pPr>
            <a:r>
              <a:rPr lang="en-US" sz="2799" dirty="0">
                <a:solidFill>
                  <a:srgbClr val="14110F"/>
                </a:solidFill>
                <a:latin typeface="Roboto"/>
              </a:rPr>
              <a:t>Some clusters exhibit favorable outcomes, but it's notable that different medicines within the same cluster do not yield positive results, exemplified by </a:t>
            </a:r>
            <a:r>
              <a:rPr lang="en-US" sz="2799" dirty="0">
                <a:solidFill>
                  <a:srgbClr val="14110F"/>
                </a:solidFill>
                <a:latin typeface="Roboto Bold"/>
              </a:rPr>
              <a:t>Cluster 1</a:t>
            </a:r>
            <a:r>
              <a:rPr lang="en-US" sz="2799" dirty="0">
                <a:solidFill>
                  <a:srgbClr val="14110F"/>
                </a:solidFill>
                <a:latin typeface="Roboto"/>
              </a:rPr>
              <a:t>.</a:t>
            </a:r>
          </a:p>
        </p:txBody>
      </p:sp>
      <p:grpSp>
        <p:nvGrpSpPr>
          <p:cNvPr id="35" name="Group 5"/>
          <p:cNvGrpSpPr/>
          <p:nvPr/>
        </p:nvGrpSpPr>
        <p:grpSpPr>
          <a:xfrm>
            <a:off x="0" y="9258300"/>
            <a:ext cx="9134475" cy="1028700"/>
            <a:chOff x="0" y="0"/>
            <a:chExt cx="12179300" cy="1371600"/>
          </a:xfrm>
        </p:grpSpPr>
        <p:sp>
          <p:nvSpPr>
            <p:cNvPr id="36" name="AutoShape 6"/>
            <p:cNvSpPr/>
            <p:nvPr/>
          </p:nvSpPr>
          <p:spPr>
            <a:xfrm>
              <a:off x="1625600" y="0"/>
              <a:ext cx="10553700" cy="1371600"/>
            </a:xfrm>
            <a:prstGeom prst="rect">
              <a:avLst/>
            </a:prstGeom>
            <a:solidFill>
              <a:srgbClr val="8FC3F4"/>
            </a:solidFill>
          </p:spPr>
        </p:sp>
        <p:sp>
          <p:nvSpPr>
            <p:cNvPr id="37" name="Freeform 8"/>
            <p:cNvSpPr/>
            <p:nvPr/>
          </p:nvSpPr>
          <p:spPr>
            <a:xfrm>
              <a:off x="0" y="0"/>
              <a:ext cx="1625600" cy="1371600"/>
            </a:xfrm>
            <a:custGeom>
              <a:avLst/>
              <a:gdLst/>
              <a:ahLst/>
              <a:cxnLst/>
              <a:rect l="l" t="t" r="r" b="b"/>
              <a:pathLst>
                <a:path w="316130" h="266735">
                  <a:moveTo>
                    <a:pt x="0" y="0"/>
                  </a:moveTo>
                  <a:lnTo>
                    <a:pt x="316130" y="0"/>
                  </a:lnTo>
                  <a:lnTo>
                    <a:pt x="316130" y="266735"/>
                  </a:lnTo>
                  <a:lnTo>
                    <a:pt x="0" y="266735"/>
                  </a:lnTo>
                  <a:close/>
                </a:path>
              </a:pathLst>
            </a:custGeom>
            <a:solidFill>
              <a:srgbClr val="000000"/>
            </a:solidFill>
          </p:spPr>
          <p:txBody>
            <a:bodyPr/>
            <a:lstStyle/>
            <a:p>
              <a:pPr algn="ctr"/>
              <a:r>
                <a:rPr lang="fr-FR" sz="5400" dirty="0" smtClean="0">
                  <a:ln>
                    <a:solidFill>
                      <a:schemeClr val="bg1"/>
                    </a:solidFill>
                  </a:ln>
                  <a:solidFill>
                    <a:schemeClr val="bg1"/>
                  </a:solidFill>
                </a:rPr>
                <a:t>17</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551233" y="8870247"/>
            <a:ext cx="10736767" cy="1428750"/>
          </a:xfrm>
          <a:prstGeom prst="rect">
            <a:avLst/>
          </a:prstGeom>
          <a:solidFill>
            <a:srgbClr val="E6327E"/>
          </a:solidFill>
        </p:spPr>
      </p:sp>
      <p:grpSp>
        <p:nvGrpSpPr>
          <p:cNvPr id="3" name="Group 3"/>
          <p:cNvGrpSpPr>
            <a:grpSpLocks noChangeAspect="1"/>
          </p:cNvGrpSpPr>
          <p:nvPr/>
        </p:nvGrpSpPr>
        <p:grpSpPr>
          <a:xfrm>
            <a:off x="-1838737" y="1342858"/>
            <a:ext cx="9389970" cy="9389970"/>
            <a:chOff x="0" y="0"/>
            <a:chExt cx="6350000" cy="6350000"/>
          </a:xfrm>
        </p:grpSpPr>
        <p:sp>
          <p:nvSpPr>
            <p:cNvPr id="4" name="Freeform 4"/>
            <p:cNvSpPr/>
            <p:nvPr/>
          </p:nvSpPr>
          <p:spPr>
            <a:xfrm flipH="1">
              <a:off x="0" y="0"/>
              <a:ext cx="6350000" cy="6351270"/>
            </a:xfrm>
            <a:custGeom>
              <a:avLst/>
              <a:gdLst/>
              <a:ahLst/>
              <a:cxnLst/>
              <a:rect l="l" t="t" r="r" b="b"/>
              <a:pathLst>
                <a:path w="6350000" h="6351270">
                  <a:moveTo>
                    <a:pt x="6350000" y="5955030"/>
                  </a:moveTo>
                  <a:lnTo>
                    <a:pt x="6350000" y="394970"/>
                  </a:lnTo>
                  <a:cubicBezTo>
                    <a:pt x="6350000" y="176530"/>
                    <a:pt x="6173470" y="0"/>
                    <a:pt x="5955030" y="0"/>
                  </a:cubicBezTo>
                  <a:lnTo>
                    <a:pt x="393700" y="0"/>
                  </a:lnTo>
                  <a:cubicBezTo>
                    <a:pt x="176530" y="0"/>
                    <a:pt x="0" y="176530"/>
                    <a:pt x="0" y="394970"/>
                  </a:cubicBezTo>
                  <a:cubicBezTo>
                    <a:pt x="0" y="394970"/>
                    <a:pt x="0" y="394970"/>
                    <a:pt x="0" y="394970"/>
                  </a:cubicBezTo>
                  <a:lnTo>
                    <a:pt x="0" y="5956300"/>
                  </a:lnTo>
                  <a:cubicBezTo>
                    <a:pt x="0" y="6174740"/>
                    <a:pt x="176530" y="6351270"/>
                    <a:pt x="394970" y="6351270"/>
                  </a:cubicBezTo>
                  <a:lnTo>
                    <a:pt x="394970" y="6351270"/>
                  </a:lnTo>
                  <a:lnTo>
                    <a:pt x="5955030" y="6351270"/>
                  </a:lnTo>
                  <a:cubicBezTo>
                    <a:pt x="6173470" y="6350000"/>
                    <a:pt x="6350000" y="6173470"/>
                    <a:pt x="6350000" y="5955030"/>
                  </a:cubicBezTo>
                  <a:cubicBezTo>
                    <a:pt x="6350000" y="5955030"/>
                    <a:pt x="6350000" y="5955030"/>
                    <a:pt x="6350000" y="5955030"/>
                  </a:cubicBezTo>
                  <a:close/>
                </a:path>
              </a:pathLst>
            </a:custGeom>
            <a:blipFill>
              <a:blip r:embed="rId2"/>
              <a:stretch>
                <a:fillRect l="-43913"/>
              </a:stretch>
            </a:blipFill>
          </p:spPr>
        </p:sp>
      </p:grpSp>
      <p:sp>
        <p:nvSpPr>
          <p:cNvPr id="5" name="AutoShape 5"/>
          <p:cNvSpPr/>
          <p:nvPr/>
        </p:nvSpPr>
        <p:spPr>
          <a:xfrm>
            <a:off x="8408818" y="4663563"/>
            <a:ext cx="8181304" cy="0"/>
          </a:xfrm>
          <a:prstGeom prst="line">
            <a:avLst/>
          </a:prstGeom>
          <a:ln w="9525" cap="rnd">
            <a:solidFill>
              <a:srgbClr val="1754F1"/>
            </a:solidFill>
            <a:prstDash val="solid"/>
            <a:headEnd type="none" w="sm" len="sm"/>
            <a:tailEnd type="none" w="sm" len="sm"/>
          </a:ln>
        </p:spPr>
      </p:sp>
      <p:sp>
        <p:nvSpPr>
          <p:cNvPr id="6" name="AutoShape 6"/>
          <p:cNvSpPr/>
          <p:nvPr/>
        </p:nvSpPr>
        <p:spPr>
          <a:xfrm>
            <a:off x="8408818" y="5715640"/>
            <a:ext cx="8181304" cy="0"/>
          </a:xfrm>
          <a:prstGeom prst="line">
            <a:avLst/>
          </a:prstGeom>
          <a:ln w="9525" cap="rnd">
            <a:solidFill>
              <a:srgbClr val="1754F1"/>
            </a:solidFill>
            <a:prstDash val="solid"/>
            <a:headEnd type="none" w="sm" len="sm"/>
            <a:tailEnd type="none" w="sm" len="sm"/>
          </a:ln>
        </p:spPr>
      </p:sp>
      <p:sp>
        <p:nvSpPr>
          <p:cNvPr id="7" name="AutoShape 7"/>
          <p:cNvSpPr/>
          <p:nvPr/>
        </p:nvSpPr>
        <p:spPr>
          <a:xfrm>
            <a:off x="8408818" y="6767717"/>
            <a:ext cx="8181304" cy="0"/>
          </a:xfrm>
          <a:prstGeom prst="line">
            <a:avLst/>
          </a:prstGeom>
          <a:ln w="9525" cap="rnd">
            <a:solidFill>
              <a:srgbClr val="1754F1"/>
            </a:solidFill>
            <a:prstDash val="solid"/>
            <a:headEnd type="none" w="sm" len="sm"/>
            <a:tailEnd type="none" w="sm" len="sm"/>
          </a:ln>
        </p:spPr>
      </p:sp>
      <p:sp>
        <p:nvSpPr>
          <p:cNvPr id="8" name="TextBox 8"/>
          <p:cNvSpPr txBox="1"/>
          <p:nvPr/>
        </p:nvSpPr>
        <p:spPr>
          <a:xfrm>
            <a:off x="8408818" y="1834778"/>
            <a:ext cx="8181304" cy="1165860"/>
          </a:xfrm>
          <a:prstGeom prst="rect">
            <a:avLst/>
          </a:prstGeom>
        </p:spPr>
        <p:txBody>
          <a:bodyPr lIns="0" tIns="0" rIns="0" bIns="0" rtlCol="0" anchor="t">
            <a:spAutoFit/>
          </a:bodyPr>
          <a:lstStyle/>
          <a:p>
            <a:pPr marL="0" lvl="0" indent="0">
              <a:lnSpc>
                <a:spcPts val="9360"/>
              </a:lnSpc>
              <a:spcBef>
                <a:spcPct val="0"/>
              </a:spcBef>
            </a:pPr>
            <a:r>
              <a:rPr lang="en-US" sz="7200" spc="-72">
                <a:solidFill>
                  <a:srgbClr val="000000"/>
                </a:solidFill>
                <a:latin typeface="Roboto"/>
              </a:rPr>
              <a:t>Summary</a:t>
            </a:r>
          </a:p>
        </p:txBody>
      </p:sp>
      <p:sp>
        <p:nvSpPr>
          <p:cNvPr id="9" name="TextBox 9"/>
          <p:cNvSpPr txBox="1"/>
          <p:nvPr/>
        </p:nvSpPr>
        <p:spPr>
          <a:xfrm>
            <a:off x="9810750" y="3828914"/>
            <a:ext cx="6429375" cy="538609"/>
          </a:xfrm>
          <a:prstGeom prst="rect">
            <a:avLst/>
          </a:prstGeom>
        </p:spPr>
        <p:txBody>
          <a:bodyPr lIns="0" tIns="0" rIns="0" bIns="0" rtlCol="0" anchor="t">
            <a:spAutoFit/>
          </a:bodyPr>
          <a:lstStyle/>
          <a:p>
            <a:pPr>
              <a:lnSpc>
                <a:spcPts val="4201"/>
              </a:lnSpc>
            </a:pPr>
            <a:r>
              <a:rPr lang="en-US" sz="2801" dirty="0">
                <a:solidFill>
                  <a:srgbClr val="14110F"/>
                </a:solidFill>
                <a:latin typeface="Roboto"/>
              </a:rPr>
              <a:t>Context and </a:t>
            </a:r>
            <a:r>
              <a:rPr lang="en-US" sz="2801" dirty="0" smtClean="0">
                <a:solidFill>
                  <a:srgbClr val="14110F"/>
                </a:solidFill>
                <a:latin typeface="Roboto"/>
              </a:rPr>
              <a:t>methodology   (5 </a:t>
            </a:r>
            <a:r>
              <a:rPr lang="en-US" sz="2801" dirty="0">
                <a:solidFill>
                  <a:srgbClr val="14110F"/>
                </a:solidFill>
                <a:latin typeface="Roboto"/>
              </a:rPr>
              <a:t>minutes)</a:t>
            </a:r>
          </a:p>
        </p:txBody>
      </p:sp>
      <p:sp>
        <p:nvSpPr>
          <p:cNvPr id="10" name="TextBox 10"/>
          <p:cNvSpPr txBox="1"/>
          <p:nvPr/>
        </p:nvSpPr>
        <p:spPr>
          <a:xfrm>
            <a:off x="9810750" y="4880991"/>
            <a:ext cx="6429375" cy="538609"/>
          </a:xfrm>
          <a:prstGeom prst="rect">
            <a:avLst/>
          </a:prstGeom>
        </p:spPr>
        <p:txBody>
          <a:bodyPr lIns="0" tIns="0" rIns="0" bIns="0" rtlCol="0" anchor="t">
            <a:spAutoFit/>
          </a:bodyPr>
          <a:lstStyle/>
          <a:p>
            <a:pPr>
              <a:lnSpc>
                <a:spcPts val="4201"/>
              </a:lnSpc>
            </a:pPr>
            <a:r>
              <a:rPr lang="en-US" sz="2801" dirty="0" smtClean="0">
                <a:solidFill>
                  <a:srgbClr val="14110F"/>
                </a:solidFill>
                <a:latin typeface="Roboto"/>
              </a:rPr>
              <a:t>Clustering   (5 </a:t>
            </a:r>
            <a:r>
              <a:rPr lang="en-US" sz="2801" dirty="0">
                <a:solidFill>
                  <a:srgbClr val="14110F"/>
                </a:solidFill>
                <a:latin typeface="Roboto"/>
              </a:rPr>
              <a:t>minutes)</a:t>
            </a:r>
          </a:p>
        </p:txBody>
      </p:sp>
      <p:sp>
        <p:nvSpPr>
          <p:cNvPr id="11" name="TextBox 11"/>
          <p:cNvSpPr txBox="1"/>
          <p:nvPr/>
        </p:nvSpPr>
        <p:spPr>
          <a:xfrm>
            <a:off x="9810750" y="5933068"/>
            <a:ext cx="6429375" cy="538609"/>
          </a:xfrm>
          <a:prstGeom prst="rect">
            <a:avLst/>
          </a:prstGeom>
        </p:spPr>
        <p:txBody>
          <a:bodyPr lIns="0" tIns="0" rIns="0" bIns="0" rtlCol="0" anchor="t">
            <a:spAutoFit/>
          </a:bodyPr>
          <a:lstStyle/>
          <a:p>
            <a:pPr>
              <a:lnSpc>
                <a:spcPts val="4201"/>
              </a:lnSpc>
            </a:pPr>
            <a:r>
              <a:rPr lang="en-US" sz="2801" dirty="0" smtClean="0">
                <a:solidFill>
                  <a:srgbClr val="14110F"/>
                </a:solidFill>
                <a:latin typeface="Roboto"/>
              </a:rPr>
              <a:t>Forecasting   (5 </a:t>
            </a:r>
            <a:r>
              <a:rPr lang="en-US" sz="2801" dirty="0">
                <a:solidFill>
                  <a:srgbClr val="14110F"/>
                </a:solidFill>
                <a:latin typeface="Roboto"/>
              </a:rPr>
              <a:t>minutes)</a:t>
            </a:r>
          </a:p>
        </p:txBody>
      </p:sp>
      <p:sp>
        <p:nvSpPr>
          <p:cNvPr id="12" name="TextBox 12"/>
          <p:cNvSpPr txBox="1"/>
          <p:nvPr/>
        </p:nvSpPr>
        <p:spPr>
          <a:xfrm>
            <a:off x="9810750" y="6985146"/>
            <a:ext cx="6429375" cy="538609"/>
          </a:xfrm>
          <a:prstGeom prst="rect">
            <a:avLst/>
          </a:prstGeom>
        </p:spPr>
        <p:txBody>
          <a:bodyPr lIns="0" tIns="0" rIns="0" bIns="0" rtlCol="0" anchor="t">
            <a:spAutoFit/>
          </a:bodyPr>
          <a:lstStyle/>
          <a:p>
            <a:pPr>
              <a:lnSpc>
                <a:spcPts val="4201"/>
              </a:lnSpc>
            </a:pPr>
            <a:r>
              <a:rPr lang="en-US" sz="2801" dirty="0" smtClean="0">
                <a:solidFill>
                  <a:srgbClr val="14110F"/>
                </a:solidFill>
                <a:latin typeface="Roboto"/>
              </a:rPr>
              <a:t>Conclusion   (5 </a:t>
            </a:r>
            <a:r>
              <a:rPr lang="en-US" sz="2801" dirty="0">
                <a:solidFill>
                  <a:srgbClr val="14110F"/>
                </a:solidFill>
                <a:latin typeface="Roboto"/>
              </a:rPr>
              <a:t>minutes)</a:t>
            </a:r>
          </a:p>
        </p:txBody>
      </p:sp>
      <p:sp>
        <p:nvSpPr>
          <p:cNvPr id="13" name="TextBox 13"/>
          <p:cNvSpPr txBox="1"/>
          <p:nvPr/>
        </p:nvSpPr>
        <p:spPr>
          <a:xfrm>
            <a:off x="8408818" y="3828914"/>
            <a:ext cx="1424931" cy="531495"/>
          </a:xfrm>
          <a:prstGeom prst="rect">
            <a:avLst/>
          </a:prstGeom>
        </p:spPr>
        <p:txBody>
          <a:bodyPr lIns="0" tIns="0" rIns="0" bIns="0" rtlCol="0" anchor="t">
            <a:spAutoFit/>
          </a:bodyPr>
          <a:lstStyle/>
          <a:p>
            <a:pPr marL="0" lvl="0" indent="0">
              <a:lnSpc>
                <a:spcPts val="4200"/>
              </a:lnSpc>
            </a:pPr>
            <a:r>
              <a:rPr lang="en-US" sz="2800" spc="-84" dirty="0">
                <a:solidFill>
                  <a:srgbClr val="E6327E"/>
                </a:solidFill>
                <a:latin typeface="Roboto Bold"/>
              </a:rPr>
              <a:t>1</a:t>
            </a:r>
          </a:p>
        </p:txBody>
      </p:sp>
      <p:sp>
        <p:nvSpPr>
          <p:cNvPr id="14" name="TextBox 14"/>
          <p:cNvSpPr txBox="1"/>
          <p:nvPr/>
        </p:nvSpPr>
        <p:spPr>
          <a:xfrm>
            <a:off x="8408818" y="4880991"/>
            <a:ext cx="1424931" cy="531495"/>
          </a:xfrm>
          <a:prstGeom prst="rect">
            <a:avLst/>
          </a:prstGeom>
        </p:spPr>
        <p:txBody>
          <a:bodyPr lIns="0" tIns="0" rIns="0" bIns="0" rtlCol="0" anchor="t">
            <a:spAutoFit/>
          </a:bodyPr>
          <a:lstStyle/>
          <a:p>
            <a:pPr marL="0" lvl="0" indent="0">
              <a:lnSpc>
                <a:spcPts val="4200"/>
              </a:lnSpc>
            </a:pPr>
            <a:r>
              <a:rPr lang="en-US" sz="2800" spc="-84" dirty="0">
                <a:solidFill>
                  <a:srgbClr val="F11793"/>
                </a:solidFill>
                <a:latin typeface="Roboto Bold"/>
              </a:rPr>
              <a:t>2</a:t>
            </a:r>
          </a:p>
        </p:txBody>
      </p:sp>
      <p:sp>
        <p:nvSpPr>
          <p:cNvPr id="15" name="TextBox 15"/>
          <p:cNvSpPr txBox="1"/>
          <p:nvPr/>
        </p:nvSpPr>
        <p:spPr>
          <a:xfrm>
            <a:off x="8408818" y="5933069"/>
            <a:ext cx="1424931" cy="531495"/>
          </a:xfrm>
          <a:prstGeom prst="rect">
            <a:avLst/>
          </a:prstGeom>
        </p:spPr>
        <p:txBody>
          <a:bodyPr lIns="0" tIns="0" rIns="0" bIns="0" rtlCol="0" anchor="t">
            <a:spAutoFit/>
          </a:bodyPr>
          <a:lstStyle/>
          <a:p>
            <a:pPr marL="0" lvl="0" indent="0">
              <a:lnSpc>
                <a:spcPts val="4200"/>
              </a:lnSpc>
            </a:pPr>
            <a:r>
              <a:rPr lang="en-US" sz="2800" spc="-84">
                <a:solidFill>
                  <a:srgbClr val="F11793"/>
                </a:solidFill>
                <a:latin typeface="Roboto Bold"/>
              </a:rPr>
              <a:t>3</a:t>
            </a:r>
          </a:p>
        </p:txBody>
      </p:sp>
      <p:sp>
        <p:nvSpPr>
          <p:cNvPr id="16" name="TextBox 16"/>
          <p:cNvSpPr txBox="1"/>
          <p:nvPr/>
        </p:nvSpPr>
        <p:spPr>
          <a:xfrm>
            <a:off x="8408818" y="6985146"/>
            <a:ext cx="1424931" cy="531495"/>
          </a:xfrm>
          <a:prstGeom prst="rect">
            <a:avLst/>
          </a:prstGeom>
        </p:spPr>
        <p:txBody>
          <a:bodyPr lIns="0" tIns="0" rIns="0" bIns="0" rtlCol="0" anchor="t">
            <a:spAutoFit/>
          </a:bodyPr>
          <a:lstStyle/>
          <a:p>
            <a:pPr marL="0" lvl="0" indent="0">
              <a:lnSpc>
                <a:spcPts val="4200"/>
              </a:lnSpc>
            </a:pPr>
            <a:r>
              <a:rPr lang="en-US" sz="2800" spc="-84">
                <a:solidFill>
                  <a:srgbClr val="F11793"/>
                </a:solidFill>
                <a:latin typeface="Roboto Bold"/>
              </a:rPr>
              <a:t>4</a:t>
            </a:r>
          </a:p>
        </p:txBody>
      </p:sp>
      <p:sp>
        <p:nvSpPr>
          <p:cNvPr id="17" name="TextBox 17"/>
          <p:cNvSpPr txBox="1"/>
          <p:nvPr/>
        </p:nvSpPr>
        <p:spPr>
          <a:xfrm>
            <a:off x="8408818" y="9054657"/>
            <a:ext cx="8850482" cy="981258"/>
          </a:xfrm>
          <a:prstGeom prst="rect">
            <a:avLst/>
          </a:prstGeom>
        </p:spPr>
        <p:txBody>
          <a:bodyPr lIns="0" tIns="0" rIns="0" bIns="0" rtlCol="0" anchor="t">
            <a:spAutoFit/>
          </a:bodyPr>
          <a:lstStyle/>
          <a:p>
            <a:pPr algn="ctr">
              <a:lnSpc>
                <a:spcPts val="3953"/>
              </a:lnSpc>
            </a:pPr>
            <a:r>
              <a:rPr lang="en-US" sz="2824">
                <a:solidFill>
                  <a:srgbClr val="FFFFFF"/>
                </a:solidFill>
                <a:latin typeface="Roboto Bold"/>
              </a:rPr>
              <a:t>Author: Douglas MACHADO</a:t>
            </a:r>
          </a:p>
          <a:p>
            <a:pPr algn="ctr">
              <a:lnSpc>
                <a:spcPts val="3953"/>
              </a:lnSpc>
            </a:pPr>
            <a:r>
              <a:rPr lang="en-US" sz="2824">
                <a:solidFill>
                  <a:srgbClr val="FFFFFF"/>
                </a:solidFill>
                <a:latin typeface="Roboto Bold"/>
              </a:rPr>
              <a:t>Supervisors: Gülgün ALPAN | Zakaria YAHOUNI </a:t>
            </a:r>
          </a:p>
        </p:txBody>
      </p:sp>
      <p:grpSp>
        <p:nvGrpSpPr>
          <p:cNvPr id="18" name="Group 18"/>
          <p:cNvGrpSpPr/>
          <p:nvPr/>
        </p:nvGrpSpPr>
        <p:grpSpPr>
          <a:xfrm>
            <a:off x="13046944" y="1028700"/>
            <a:ext cx="4161604" cy="952500"/>
            <a:chOff x="0" y="0"/>
            <a:chExt cx="5548806" cy="1270000"/>
          </a:xfrm>
        </p:grpSpPr>
        <p:sp>
          <p:nvSpPr>
            <p:cNvPr id="19" name="Freeform 19"/>
            <p:cNvSpPr/>
            <p:nvPr/>
          </p:nvSpPr>
          <p:spPr>
            <a:xfrm>
              <a:off x="0" y="0"/>
              <a:ext cx="3092174" cy="1270000"/>
            </a:xfrm>
            <a:custGeom>
              <a:avLst/>
              <a:gdLst/>
              <a:ahLst/>
              <a:cxnLst/>
              <a:rect l="l" t="t" r="r" b="b"/>
              <a:pathLst>
                <a:path w="3092174" h="1270000">
                  <a:moveTo>
                    <a:pt x="0" y="0"/>
                  </a:moveTo>
                  <a:lnTo>
                    <a:pt x="3092174" y="0"/>
                  </a:lnTo>
                  <a:lnTo>
                    <a:pt x="3092174" y="1270000"/>
                  </a:lnTo>
                  <a:lnTo>
                    <a:pt x="0" y="1270000"/>
                  </a:lnTo>
                  <a:lnTo>
                    <a:pt x="0" y="0"/>
                  </a:lnTo>
                  <a:close/>
                </a:path>
              </a:pathLst>
            </a:custGeom>
            <a:blipFill>
              <a:blip r:embed="rId3"/>
              <a:stretch>
                <a:fillRect/>
              </a:stretch>
            </a:blipFill>
          </p:spPr>
        </p:sp>
        <p:sp>
          <p:nvSpPr>
            <p:cNvPr id="20" name="Freeform 20"/>
            <p:cNvSpPr/>
            <p:nvPr/>
          </p:nvSpPr>
          <p:spPr>
            <a:xfrm>
              <a:off x="3650337" y="0"/>
              <a:ext cx="1898469" cy="1270000"/>
            </a:xfrm>
            <a:custGeom>
              <a:avLst/>
              <a:gdLst/>
              <a:ahLst/>
              <a:cxnLst/>
              <a:rect l="l" t="t" r="r" b="b"/>
              <a:pathLst>
                <a:path w="1898469" h="1270000">
                  <a:moveTo>
                    <a:pt x="0" y="0"/>
                  </a:moveTo>
                  <a:lnTo>
                    <a:pt x="1898469" y="0"/>
                  </a:lnTo>
                  <a:lnTo>
                    <a:pt x="1898469" y="1270000"/>
                  </a:lnTo>
                  <a:lnTo>
                    <a:pt x="0" y="1270000"/>
                  </a:lnTo>
                  <a:lnTo>
                    <a:pt x="0" y="0"/>
                  </a:lnTo>
                  <a:close/>
                </a:path>
              </a:pathLst>
            </a:custGeom>
            <a:blipFill>
              <a:blip r:embed="rId4"/>
              <a:stretch>
                <a:fillRect/>
              </a:stretch>
            </a:blipFill>
          </p:spPr>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04950" y="2000108"/>
            <a:ext cx="5914399" cy="7258192"/>
          </a:xfrm>
          <a:custGeom>
            <a:avLst/>
            <a:gdLst/>
            <a:ahLst/>
            <a:cxnLst/>
            <a:rect l="l" t="t" r="r" b="b"/>
            <a:pathLst>
              <a:path w="5914399" h="7258192">
                <a:moveTo>
                  <a:pt x="0" y="0"/>
                </a:moveTo>
                <a:lnTo>
                  <a:pt x="5914399" y="0"/>
                </a:lnTo>
                <a:lnTo>
                  <a:pt x="5914399" y="7258192"/>
                </a:lnTo>
                <a:lnTo>
                  <a:pt x="0" y="7258192"/>
                </a:lnTo>
                <a:lnTo>
                  <a:pt x="0" y="0"/>
                </a:lnTo>
                <a:close/>
              </a:path>
            </a:pathLst>
          </a:custGeom>
          <a:blipFill>
            <a:blip r:embed="rId2"/>
            <a:stretch>
              <a:fillRect/>
            </a:stretch>
          </a:blipFill>
        </p:spPr>
      </p:sp>
      <p:grpSp>
        <p:nvGrpSpPr>
          <p:cNvPr id="3" name="Group 3"/>
          <p:cNvGrpSpPr/>
          <p:nvPr/>
        </p:nvGrpSpPr>
        <p:grpSpPr>
          <a:xfrm>
            <a:off x="1028700" y="167276"/>
            <a:ext cx="10705819" cy="642349"/>
            <a:chOff x="0" y="0"/>
            <a:chExt cx="14274425" cy="856465"/>
          </a:xfrm>
        </p:grpSpPr>
        <p:grpSp>
          <p:nvGrpSpPr>
            <p:cNvPr id="4" name="Group 4"/>
            <p:cNvGrpSpPr/>
            <p:nvPr/>
          </p:nvGrpSpPr>
          <p:grpSpPr>
            <a:xfrm rot="5400000">
              <a:off x="3854095" y="-999210"/>
              <a:ext cx="856465" cy="2854885"/>
              <a:chOff x="0" y="0"/>
              <a:chExt cx="376296" cy="1254321"/>
            </a:xfrm>
          </p:grpSpPr>
          <p:sp>
            <p:nvSpPr>
              <p:cNvPr id="5" name="Freeform 5"/>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DC6A1C">
                  <a:alpha val="24706"/>
                </a:srgbClr>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7" name="TextBox 7"/>
            <p:cNvSpPr txBox="1"/>
            <p:nvPr/>
          </p:nvSpPr>
          <p:spPr>
            <a:xfrm>
              <a:off x="2869159" y="265478"/>
              <a:ext cx="2826336"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2: Data treatment</a:t>
              </a:r>
            </a:p>
          </p:txBody>
        </p:sp>
        <p:grpSp>
          <p:nvGrpSpPr>
            <p:cNvPr id="8" name="Group 8"/>
            <p:cNvGrpSpPr/>
            <p:nvPr/>
          </p:nvGrpSpPr>
          <p:grpSpPr>
            <a:xfrm rot="5400000">
              <a:off x="6708980" y="-999210"/>
              <a:ext cx="856465" cy="2854885"/>
              <a:chOff x="0" y="0"/>
              <a:chExt cx="376296" cy="1254321"/>
            </a:xfrm>
          </p:grpSpPr>
          <p:sp>
            <p:nvSpPr>
              <p:cNvPr id="9" name="Freeform 9"/>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94177E">
                  <a:alpha val="24706"/>
                </a:srgbClr>
              </a:solidFill>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11" name="TextBox 11"/>
            <p:cNvSpPr txBox="1"/>
            <p:nvPr/>
          </p:nvSpPr>
          <p:spPr>
            <a:xfrm>
              <a:off x="5724044" y="108459"/>
              <a:ext cx="2826336" cy="610972"/>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3: Feature manipulation and comprehension</a:t>
              </a:r>
            </a:p>
          </p:txBody>
        </p:sp>
        <p:grpSp>
          <p:nvGrpSpPr>
            <p:cNvPr id="12" name="Group 12"/>
            <p:cNvGrpSpPr/>
            <p:nvPr/>
          </p:nvGrpSpPr>
          <p:grpSpPr>
            <a:xfrm rot="5400000">
              <a:off x="9563865" y="-999210"/>
              <a:ext cx="856465" cy="2854885"/>
              <a:chOff x="0" y="0"/>
              <a:chExt cx="376296" cy="1254321"/>
            </a:xfrm>
          </p:grpSpPr>
          <p:sp>
            <p:nvSpPr>
              <p:cNvPr id="13" name="Freeform 13"/>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A3A7A7">
                  <a:alpha val="24706"/>
                </a:srgbClr>
              </a:solidFill>
            </p:spPr>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15" name="TextBox 15"/>
            <p:cNvSpPr txBox="1"/>
            <p:nvPr/>
          </p:nvSpPr>
          <p:spPr>
            <a:xfrm>
              <a:off x="8593204" y="265478"/>
              <a:ext cx="2797787"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4: Clustering</a:t>
              </a:r>
            </a:p>
          </p:txBody>
        </p:sp>
        <p:grpSp>
          <p:nvGrpSpPr>
            <p:cNvPr id="16" name="Group 16"/>
            <p:cNvGrpSpPr/>
            <p:nvPr/>
          </p:nvGrpSpPr>
          <p:grpSpPr>
            <a:xfrm rot="5400000">
              <a:off x="12418750" y="-999210"/>
              <a:ext cx="856465" cy="2854885"/>
              <a:chOff x="0" y="0"/>
              <a:chExt cx="376296" cy="1254321"/>
            </a:xfrm>
          </p:grpSpPr>
          <p:sp>
            <p:nvSpPr>
              <p:cNvPr id="17" name="Freeform 17"/>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8FC3F4"/>
              </a:solidFill>
            </p:spPr>
          </p:sp>
          <p:sp>
            <p:nvSpPr>
              <p:cNvPr id="18" name="TextBox 18"/>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19" name="TextBox 19"/>
            <p:cNvSpPr txBox="1"/>
            <p:nvPr/>
          </p:nvSpPr>
          <p:spPr>
            <a:xfrm>
              <a:off x="11448089" y="265478"/>
              <a:ext cx="2797787"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5: Forecasting</a:t>
              </a:r>
            </a:p>
          </p:txBody>
        </p:sp>
        <p:grpSp>
          <p:nvGrpSpPr>
            <p:cNvPr id="20" name="Group 20"/>
            <p:cNvGrpSpPr/>
            <p:nvPr/>
          </p:nvGrpSpPr>
          <p:grpSpPr>
            <a:xfrm rot="5400000">
              <a:off x="999210" y="-999210"/>
              <a:ext cx="856465" cy="2854885"/>
              <a:chOff x="0" y="0"/>
              <a:chExt cx="501728" cy="1672428"/>
            </a:xfrm>
          </p:grpSpPr>
          <p:sp>
            <p:nvSpPr>
              <p:cNvPr id="21" name="Freeform 21"/>
              <p:cNvSpPr/>
              <p:nvPr/>
            </p:nvSpPr>
            <p:spPr>
              <a:xfrm>
                <a:off x="0" y="0"/>
                <a:ext cx="501728" cy="1672428"/>
              </a:xfrm>
              <a:custGeom>
                <a:avLst/>
                <a:gdLst/>
                <a:ahLst/>
                <a:cxnLst/>
                <a:rect l="l" t="t" r="r" b="b"/>
                <a:pathLst>
                  <a:path w="501728" h="1672428">
                    <a:moveTo>
                      <a:pt x="205909" y="0"/>
                    </a:moveTo>
                    <a:lnTo>
                      <a:pt x="295819" y="0"/>
                    </a:lnTo>
                    <a:cubicBezTo>
                      <a:pt x="350430" y="0"/>
                      <a:pt x="402803" y="21694"/>
                      <a:pt x="441419" y="60309"/>
                    </a:cubicBezTo>
                    <a:cubicBezTo>
                      <a:pt x="480034" y="98925"/>
                      <a:pt x="501728" y="151299"/>
                      <a:pt x="501728" y="205909"/>
                    </a:cubicBezTo>
                    <a:lnTo>
                      <a:pt x="501728" y="1466519"/>
                    </a:lnTo>
                    <a:cubicBezTo>
                      <a:pt x="501728" y="1521129"/>
                      <a:pt x="480034" y="1573503"/>
                      <a:pt x="441419" y="1612119"/>
                    </a:cubicBezTo>
                    <a:cubicBezTo>
                      <a:pt x="402803" y="1650734"/>
                      <a:pt x="350430" y="1672428"/>
                      <a:pt x="295819" y="1672428"/>
                    </a:cubicBezTo>
                    <a:lnTo>
                      <a:pt x="205909" y="1672428"/>
                    </a:lnTo>
                    <a:cubicBezTo>
                      <a:pt x="151299" y="1672428"/>
                      <a:pt x="98925" y="1650734"/>
                      <a:pt x="60309" y="1612119"/>
                    </a:cubicBezTo>
                    <a:cubicBezTo>
                      <a:pt x="21694" y="1573503"/>
                      <a:pt x="0" y="1521129"/>
                      <a:pt x="0" y="1466519"/>
                    </a:cubicBezTo>
                    <a:lnTo>
                      <a:pt x="0" y="205909"/>
                    </a:lnTo>
                    <a:cubicBezTo>
                      <a:pt x="0" y="151299"/>
                      <a:pt x="21694" y="98925"/>
                      <a:pt x="60309" y="60309"/>
                    </a:cubicBezTo>
                    <a:cubicBezTo>
                      <a:pt x="98925" y="21694"/>
                      <a:pt x="151299" y="0"/>
                      <a:pt x="205909" y="0"/>
                    </a:cubicBezTo>
                    <a:close/>
                  </a:path>
                </a:pathLst>
              </a:custGeom>
              <a:solidFill>
                <a:srgbClr val="99C01A">
                  <a:alpha val="24706"/>
                </a:srgbClr>
              </a:solidFill>
            </p:spPr>
          </p:sp>
          <p:sp>
            <p:nvSpPr>
              <p:cNvPr id="22" name="TextBox 22"/>
              <p:cNvSpPr txBox="1"/>
              <p:nvPr/>
            </p:nvSpPr>
            <p:spPr>
              <a:xfrm>
                <a:off x="0" y="-47625"/>
                <a:ext cx="812800" cy="860425"/>
              </a:xfrm>
              <a:prstGeom prst="rect">
                <a:avLst/>
              </a:prstGeom>
            </p:spPr>
            <p:txBody>
              <a:bodyPr lIns="38100" tIns="38100" rIns="38100" bIns="38100" rtlCol="0" anchor="ctr"/>
              <a:lstStyle/>
              <a:p>
                <a:pPr algn="ctr">
                  <a:lnSpc>
                    <a:spcPts val="2660"/>
                  </a:lnSpc>
                </a:pPr>
                <a:endParaRPr/>
              </a:p>
            </p:txBody>
          </p:sp>
        </p:grpSp>
        <p:sp>
          <p:nvSpPr>
            <p:cNvPr id="23" name="TextBox 23"/>
            <p:cNvSpPr txBox="1"/>
            <p:nvPr/>
          </p:nvSpPr>
          <p:spPr>
            <a:xfrm>
              <a:off x="5710" y="265478"/>
              <a:ext cx="2843465"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1: Database formatting</a:t>
              </a:r>
            </a:p>
          </p:txBody>
        </p:sp>
      </p:grpSp>
      <p:sp>
        <p:nvSpPr>
          <p:cNvPr id="24" name="Freeform 24"/>
          <p:cNvSpPr/>
          <p:nvPr/>
        </p:nvSpPr>
        <p:spPr>
          <a:xfrm rot="-10800000">
            <a:off x="17259300" y="-677162"/>
            <a:ext cx="2479948" cy="4687187"/>
          </a:xfrm>
          <a:custGeom>
            <a:avLst/>
            <a:gdLst/>
            <a:ahLst/>
            <a:cxnLst/>
            <a:rect l="l" t="t" r="r" b="b"/>
            <a:pathLst>
              <a:path w="2479948" h="4687187">
                <a:moveTo>
                  <a:pt x="0" y="0"/>
                </a:moveTo>
                <a:lnTo>
                  <a:pt x="2479948" y="0"/>
                </a:lnTo>
                <a:lnTo>
                  <a:pt x="2479948" y="4687187"/>
                </a:lnTo>
                <a:lnTo>
                  <a:pt x="0" y="468718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25" name="TextBox 25"/>
          <p:cNvSpPr txBox="1"/>
          <p:nvPr/>
        </p:nvSpPr>
        <p:spPr>
          <a:xfrm>
            <a:off x="1028700" y="895350"/>
            <a:ext cx="12489924" cy="1104758"/>
          </a:xfrm>
          <a:prstGeom prst="rect">
            <a:avLst/>
          </a:prstGeom>
        </p:spPr>
        <p:txBody>
          <a:bodyPr lIns="0" tIns="0" rIns="0" bIns="0" rtlCol="0" anchor="t">
            <a:spAutoFit/>
          </a:bodyPr>
          <a:lstStyle/>
          <a:p>
            <a:pPr>
              <a:lnSpc>
                <a:spcPts val="8932"/>
              </a:lnSpc>
            </a:pPr>
            <a:r>
              <a:rPr lang="en-US" sz="6380">
                <a:solidFill>
                  <a:srgbClr val="000000"/>
                </a:solidFill>
                <a:latin typeface="Roboto"/>
              </a:rPr>
              <a:t>3: Forecasting</a:t>
            </a:r>
          </a:p>
        </p:txBody>
      </p:sp>
      <p:grpSp>
        <p:nvGrpSpPr>
          <p:cNvPr id="30" name="Group 30"/>
          <p:cNvGrpSpPr/>
          <p:nvPr/>
        </p:nvGrpSpPr>
        <p:grpSpPr>
          <a:xfrm>
            <a:off x="11620500" y="9296400"/>
            <a:ext cx="4161604" cy="952500"/>
            <a:chOff x="0" y="0"/>
            <a:chExt cx="5548806" cy="1270000"/>
          </a:xfrm>
        </p:grpSpPr>
        <p:sp>
          <p:nvSpPr>
            <p:cNvPr id="31" name="Freeform 31"/>
            <p:cNvSpPr/>
            <p:nvPr/>
          </p:nvSpPr>
          <p:spPr>
            <a:xfrm>
              <a:off x="0" y="0"/>
              <a:ext cx="3092174" cy="1270000"/>
            </a:xfrm>
            <a:custGeom>
              <a:avLst/>
              <a:gdLst/>
              <a:ahLst/>
              <a:cxnLst/>
              <a:rect l="l" t="t" r="r" b="b"/>
              <a:pathLst>
                <a:path w="3092174" h="1270000">
                  <a:moveTo>
                    <a:pt x="0" y="0"/>
                  </a:moveTo>
                  <a:lnTo>
                    <a:pt x="3092174" y="0"/>
                  </a:lnTo>
                  <a:lnTo>
                    <a:pt x="3092174" y="1270000"/>
                  </a:lnTo>
                  <a:lnTo>
                    <a:pt x="0" y="1270000"/>
                  </a:lnTo>
                  <a:lnTo>
                    <a:pt x="0" y="0"/>
                  </a:lnTo>
                  <a:close/>
                </a:path>
              </a:pathLst>
            </a:custGeom>
            <a:blipFill>
              <a:blip r:embed="rId5"/>
              <a:stretch>
                <a:fillRect/>
              </a:stretch>
            </a:blipFill>
          </p:spPr>
        </p:sp>
        <p:sp>
          <p:nvSpPr>
            <p:cNvPr id="32" name="Freeform 32"/>
            <p:cNvSpPr/>
            <p:nvPr/>
          </p:nvSpPr>
          <p:spPr>
            <a:xfrm>
              <a:off x="3650337" y="0"/>
              <a:ext cx="1898469" cy="1270000"/>
            </a:xfrm>
            <a:custGeom>
              <a:avLst/>
              <a:gdLst/>
              <a:ahLst/>
              <a:cxnLst/>
              <a:rect l="l" t="t" r="r" b="b"/>
              <a:pathLst>
                <a:path w="1898469" h="1270000">
                  <a:moveTo>
                    <a:pt x="0" y="0"/>
                  </a:moveTo>
                  <a:lnTo>
                    <a:pt x="1898469" y="0"/>
                  </a:lnTo>
                  <a:lnTo>
                    <a:pt x="1898469" y="1270000"/>
                  </a:lnTo>
                  <a:lnTo>
                    <a:pt x="0" y="1270000"/>
                  </a:lnTo>
                  <a:lnTo>
                    <a:pt x="0" y="0"/>
                  </a:lnTo>
                  <a:close/>
                </a:path>
              </a:pathLst>
            </a:custGeom>
            <a:blipFill>
              <a:blip r:embed="rId6"/>
              <a:stretch>
                <a:fillRect/>
              </a:stretch>
            </a:blipFill>
          </p:spPr>
        </p:sp>
      </p:grpSp>
      <p:sp>
        <p:nvSpPr>
          <p:cNvPr id="33" name="Freeform 33"/>
          <p:cNvSpPr/>
          <p:nvPr/>
        </p:nvSpPr>
        <p:spPr>
          <a:xfrm rot="-10800000">
            <a:off x="-1238130" y="4210982"/>
            <a:ext cx="2266830" cy="4284387"/>
          </a:xfrm>
          <a:custGeom>
            <a:avLst/>
            <a:gdLst/>
            <a:ahLst/>
            <a:cxnLst/>
            <a:rect l="l" t="t" r="r" b="b"/>
            <a:pathLst>
              <a:path w="2266830" h="4284387">
                <a:moveTo>
                  <a:pt x="0" y="0"/>
                </a:moveTo>
                <a:lnTo>
                  <a:pt x="2266830" y="0"/>
                </a:lnTo>
                <a:lnTo>
                  <a:pt x="2266830" y="4284386"/>
                </a:lnTo>
                <a:lnTo>
                  <a:pt x="0" y="428438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4" name="TextBox 34"/>
          <p:cNvSpPr txBox="1"/>
          <p:nvPr/>
        </p:nvSpPr>
        <p:spPr>
          <a:xfrm>
            <a:off x="7419349" y="1904858"/>
            <a:ext cx="9839951" cy="3655695"/>
          </a:xfrm>
          <a:prstGeom prst="rect">
            <a:avLst/>
          </a:prstGeom>
        </p:spPr>
        <p:txBody>
          <a:bodyPr lIns="0" tIns="0" rIns="0" bIns="0" rtlCol="0" anchor="t">
            <a:spAutoFit/>
          </a:bodyPr>
          <a:lstStyle/>
          <a:p>
            <a:pPr marL="604519" lvl="1" indent="-302260">
              <a:lnSpc>
                <a:spcPts val="4199"/>
              </a:lnSpc>
              <a:buFont typeface="Arial"/>
              <a:buChar char="•"/>
            </a:pPr>
            <a:r>
              <a:rPr lang="en-US" sz="2799" dirty="0">
                <a:solidFill>
                  <a:srgbClr val="14110F"/>
                </a:solidFill>
                <a:latin typeface="Roboto"/>
              </a:rPr>
              <a:t>Employing clustering on the time series dataset for forecasting did not yield the anticipated improvement in MAPE scores when compared to the baseline.</a:t>
            </a:r>
          </a:p>
          <a:p>
            <a:pPr marL="604519" lvl="1" indent="-302260">
              <a:lnSpc>
                <a:spcPts val="4199"/>
              </a:lnSpc>
              <a:buFont typeface="Arial"/>
              <a:buChar char="•"/>
            </a:pPr>
            <a:r>
              <a:rPr lang="en-US" sz="2799" dirty="0">
                <a:solidFill>
                  <a:srgbClr val="14110F"/>
                </a:solidFill>
                <a:latin typeface="Roboto"/>
              </a:rPr>
              <a:t>While the scores obtained through this approach are superior to those of the causal method, they remain unacceptable due to the unique characteristics of the problem.</a:t>
            </a:r>
          </a:p>
        </p:txBody>
      </p:sp>
      <p:grpSp>
        <p:nvGrpSpPr>
          <p:cNvPr id="35" name="Group 5"/>
          <p:cNvGrpSpPr/>
          <p:nvPr/>
        </p:nvGrpSpPr>
        <p:grpSpPr>
          <a:xfrm>
            <a:off x="0" y="9258300"/>
            <a:ext cx="9134475" cy="1028700"/>
            <a:chOff x="0" y="0"/>
            <a:chExt cx="12179300" cy="1371600"/>
          </a:xfrm>
        </p:grpSpPr>
        <p:sp>
          <p:nvSpPr>
            <p:cNvPr id="36" name="AutoShape 6"/>
            <p:cNvSpPr/>
            <p:nvPr/>
          </p:nvSpPr>
          <p:spPr>
            <a:xfrm>
              <a:off x="1625600" y="0"/>
              <a:ext cx="10553700" cy="1371600"/>
            </a:xfrm>
            <a:prstGeom prst="rect">
              <a:avLst/>
            </a:prstGeom>
            <a:solidFill>
              <a:srgbClr val="8FC3F4"/>
            </a:solidFill>
          </p:spPr>
        </p:sp>
        <p:sp>
          <p:nvSpPr>
            <p:cNvPr id="37" name="Freeform 8"/>
            <p:cNvSpPr/>
            <p:nvPr/>
          </p:nvSpPr>
          <p:spPr>
            <a:xfrm>
              <a:off x="0" y="0"/>
              <a:ext cx="1625600" cy="1371600"/>
            </a:xfrm>
            <a:custGeom>
              <a:avLst/>
              <a:gdLst/>
              <a:ahLst/>
              <a:cxnLst/>
              <a:rect l="l" t="t" r="r" b="b"/>
              <a:pathLst>
                <a:path w="316130" h="266735">
                  <a:moveTo>
                    <a:pt x="0" y="0"/>
                  </a:moveTo>
                  <a:lnTo>
                    <a:pt x="316130" y="0"/>
                  </a:lnTo>
                  <a:lnTo>
                    <a:pt x="316130" y="266735"/>
                  </a:lnTo>
                  <a:lnTo>
                    <a:pt x="0" y="266735"/>
                  </a:lnTo>
                  <a:close/>
                </a:path>
              </a:pathLst>
            </a:custGeom>
            <a:solidFill>
              <a:srgbClr val="000000"/>
            </a:solidFill>
          </p:spPr>
          <p:txBody>
            <a:bodyPr/>
            <a:lstStyle/>
            <a:p>
              <a:pPr algn="ctr"/>
              <a:r>
                <a:rPr lang="fr-FR" sz="5400" dirty="0" smtClean="0">
                  <a:ln>
                    <a:solidFill>
                      <a:schemeClr val="bg1"/>
                    </a:solidFill>
                  </a:ln>
                  <a:solidFill>
                    <a:schemeClr val="bg1"/>
                  </a:solidFill>
                </a:rPr>
                <a:t>18</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67276"/>
            <a:ext cx="10705819" cy="642349"/>
            <a:chOff x="0" y="0"/>
            <a:chExt cx="14274425" cy="856465"/>
          </a:xfrm>
        </p:grpSpPr>
        <p:grpSp>
          <p:nvGrpSpPr>
            <p:cNvPr id="3" name="Group 3"/>
            <p:cNvGrpSpPr/>
            <p:nvPr/>
          </p:nvGrpSpPr>
          <p:grpSpPr>
            <a:xfrm rot="5400000">
              <a:off x="3854095" y="-999210"/>
              <a:ext cx="856465" cy="2854885"/>
              <a:chOff x="0" y="0"/>
              <a:chExt cx="376296" cy="1254321"/>
            </a:xfrm>
          </p:grpSpPr>
          <p:sp>
            <p:nvSpPr>
              <p:cNvPr id="4" name="Freeform 4"/>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DC6A1C">
                  <a:alpha val="24706"/>
                </a:srgbClr>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6" name="TextBox 6"/>
            <p:cNvSpPr txBox="1"/>
            <p:nvPr/>
          </p:nvSpPr>
          <p:spPr>
            <a:xfrm>
              <a:off x="2869159" y="265478"/>
              <a:ext cx="2826336"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2: Data treatment</a:t>
              </a:r>
            </a:p>
          </p:txBody>
        </p:sp>
        <p:grpSp>
          <p:nvGrpSpPr>
            <p:cNvPr id="7" name="Group 7"/>
            <p:cNvGrpSpPr/>
            <p:nvPr/>
          </p:nvGrpSpPr>
          <p:grpSpPr>
            <a:xfrm rot="5400000">
              <a:off x="6708980" y="-999210"/>
              <a:ext cx="856465" cy="2854885"/>
              <a:chOff x="0" y="0"/>
              <a:chExt cx="376296" cy="1254321"/>
            </a:xfrm>
          </p:grpSpPr>
          <p:sp>
            <p:nvSpPr>
              <p:cNvPr id="8" name="Freeform 8"/>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94177E">
                  <a:alpha val="24706"/>
                </a:srgbClr>
              </a:solidFill>
            </p:spPr>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10" name="TextBox 10"/>
            <p:cNvSpPr txBox="1"/>
            <p:nvPr/>
          </p:nvSpPr>
          <p:spPr>
            <a:xfrm>
              <a:off x="5724044" y="108459"/>
              <a:ext cx="2826336" cy="610972"/>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3: Feature manipulation and comprehension</a:t>
              </a:r>
            </a:p>
          </p:txBody>
        </p:sp>
        <p:grpSp>
          <p:nvGrpSpPr>
            <p:cNvPr id="11" name="Group 11"/>
            <p:cNvGrpSpPr/>
            <p:nvPr/>
          </p:nvGrpSpPr>
          <p:grpSpPr>
            <a:xfrm rot="5400000">
              <a:off x="9563865" y="-999210"/>
              <a:ext cx="856465" cy="2854885"/>
              <a:chOff x="0" y="0"/>
              <a:chExt cx="376296" cy="1254321"/>
            </a:xfrm>
          </p:grpSpPr>
          <p:sp>
            <p:nvSpPr>
              <p:cNvPr id="12" name="Freeform 12"/>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A3A7A7">
                  <a:alpha val="24706"/>
                </a:srgbClr>
              </a:solidFill>
            </p:spPr>
          </p:sp>
          <p:sp>
            <p:nvSpPr>
              <p:cNvPr id="13" name="TextBox 13"/>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14" name="TextBox 14"/>
            <p:cNvSpPr txBox="1"/>
            <p:nvPr/>
          </p:nvSpPr>
          <p:spPr>
            <a:xfrm>
              <a:off x="8593204" y="265478"/>
              <a:ext cx="2797787"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4: Clustering</a:t>
              </a:r>
            </a:p>
          </p:txBody>
        </p:sp>
        <p:grpSp>
          <p:nvGrpSpPr>
            <p:cNvPr id="15" name="Group 15"/>
            <p:cNvGrpSpPr/>
            <p:nvPr/>
          </p:nvGrpSpPr>
          <p:grpSpPr>
            <a:xfrm rot="5400000">
              <a:off x="12418750" y="-999210"/>
              <a:ext cx="856465" cy="2854885"/>
              <a:chOff x="0" y="0"/>
              <a:chExt cx="376296" cy="1254321"/>
            </a:xfrm>
          </p:grpSpPr>
          <p:sp>
            <p:nvSpPr>
              <p:cNvPr id="16" name="Freeform 16"/>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8FC3F4"/>
              </a:solidFill>
            </p:spPr>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18" name="TextBox 18"/>
            <p:cNvSpPr txBox="1"/>
            <p:nvPr/>
          </p:nvSpPr>
          <p:spPr>
            <a:xfrm>
              <a:off x="11448089" y="265478"/>
              <a:ext cx="2797787"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5: Forecasting</a:t>
              </a:r>
            </a:p>
          </p:txBody>
        </p:sp>
        <p:grpSp>
          <p:nvGrpSpPr>
            <p:cNvPr id="19" name="Group 19"/>
            <p:cNvGrpSpPr/>
            <p:nvPr/>
          </p:nvGrpSpPr>
          <p:grpSpPr>
            <a:xfrm rot="5400000">
              <a:off x="999210" y="-999210"/>
              <a:ext cx="856465" cy="2854885"/>
              <a:chOff x="0" y="0"/>
              <a:chExt cx="501728" cy="1672428"/>
            </a:xfrm>
          </p:grpSpPr>
          <p:sp>
            <p:nvSpPr>
              <p:cNvPr id="20" name="Freeform 20"/>
              <p:cNvSpPr/>
              <p:nvPr/>
            </p:nvSpPr>
            <p:spPr>
              <a:xfrm>
                <a:off x="0" y="0"/>
                <a:ext cx="501728" cy="1672428"/>
              </a:xfrm>
              <a:custGeom>
                <a:avLst/>
                <a:gdLst/>
                <a:ahLst/>
                <a:cxnLst/>
                <a:rect l="l" t="t" r="r" b="b"/>
                <a:pathLst>
                  <a:path w="501728" h="1672428">
                    <a:moveTo>
                      <a:pt x="205909" y="0"/>
                    </a:moveTo>
                    <a:lnTo>
                      <a:pt x="295819" y="0"/>
                    </a:lnTo>
                    <a:cubicBezTo>
                      <a:pt x="350430" y="0"/>
                      <a:pt x="402803" y="21694"/>
                      <a:pt x="441419" y="60309"/>
                    </a:cubicBezTo>
                    <a:cubicBezTo>
                      <a:pt x="480034" y="98925"/>
                      <a:pt x="501728" y="151299"/>
                      <a:pt x="501728" y="205909"/>
                    </a:cubicBezTo>
                    <a:lnTo>
                      <a:pt x="501728" y="1466519"/>
                    </a:lnTo>
                    <a:cubicBezTo>
                      <a:pt x="501728" y="1521129"/>
                      <a:pt x="480034" y="1573503"/>
                      <a:pt x="441419" y="1612119"/>
                    </a:cubicBezTo>
                    <a:cubicBezTo>
                      <a:pt x="402803" y="1650734"/>
                      <a:pt x="350430" y="1672428"/>
                      <a:pt x="295819" y="1672428"/>
                    </a:cubicBezTo>
                    <a:lnTo>
                      <a:pt x="205909" y="1672428"/>
                    </a:lnTo>
                    <a:cubicBezTo>
                      <a:pt x="151299" y="1672428"/>
                      <a:pt x="98925" y="1650734"/>
                      <a:pt x="60309" y="1612119"/>
                    </a:cubicBezTo>
                    <a:cubicBezTo>
                      <a:pt x="21694" y="1573503"/>
                      <a:pt x="0" y="1521129"/>
                      <a:pt x="0" y="1466519"/>
                    </a:cubicBezTo>
                    <a:lnTo>
                      <a:pt x="0" y="205909"/>
                    </a:lnTo>
                    <a:cubicBezTo>
                      <a:pt x="0" y="151299"/>
                      <a:pt x="21694" y="98925"/>
                      <a:pt x="60309" y="60309"/>
                    </a:cubicBezTo>
                    <a:cubicBezTo>
                      <a:pt x="98925" y="21694"/>
                      <a:pt x="151299" y="0"/>
                      <a:pt x="205909" y="0"/>
                    </a:cubicBezTo>
                    <a:close/>
                  </a:path>
                </a:pathLst>
              </a:custGeom>
              <a:solidFill>
                <a:srgbClr val="99C01A">
                  <a:alpha val="24706"/>
                </a:srgbClr>
              </a:solidFill>
            </p:spPr>
          </p:sp>
          <p:sp>
            <p:nvSpPr>
              <p:cNvPr id="21" name="TextBox 21"/>
              <p:cNvSpPr txBox="1"/>
              <p:nvPr/>
            </p:nvSpPr>
            <p:spPr>
              <a:xfrm>
                <a:off x="0" y="-47625"/>
                <a:ext cx="812800" cy="860425"/>
              </a:xfrm>
              <a:prstGeom prst="rect">
                <a:avLst/>
              </a:prstGeom>
            </p:spPr>
            <p:txBody>
              <a:bodyPr lIns="38100" tIns="38100" rIns="38100" bIns="38100" rtlCol="0" anchor="ctr"/>
              <a:lstStyle/>
              <a:p>
                <a:pPr algn="ctr">
                  <a:lnSpc>
                    <a:spcPts val="2660"/>
                  </a:lnSpc>
                </a:pPr>
                <a:endParaRPr/>
              </a:p>
            </p:txBody>
          </p:sp>
        </p:grpSp>
        <p:sp>
          <p:nvSpPr>
            <p:cNvPr id="22" name="TextBox 22"/>
            <p:cNvSpPr txBox="1"/>
            <p:nvPr/>
          </p:nvSpPr>
          <p:spPr>
            <a:xfrm>
              <a:off x="5710" y="265478"/>
              <a:ext cx="2843465"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1: Database formatting</a:t>
              </a:r>
            </a:p>
          </p:txBody>
        </p:sp>
      </p:grpSp>
      <p:sp>
        <p:nvSpPr>
          <p:cNvPr id="23" name="Freeform 23"/>
          <p:cNvSpPr/>
          <p:nvPr/>
        </p:nvSpPr>
        <p:spPr>
          <a:xfrm rot="-10800000">
            <a:off x="17259300" y="-677162"/>
            <a:ext cx="2479948" cy="4687187"/>
          </a:xfrm>
          <a:custGeom>
            <a:avLst/>
            <a:gdLst/>
            <a:ahLst/>
            <a:cxnLst/>
            <a:rect l="l" t="t" r="r" b="b"/>
            <a:pathLst>
              <a:path w="2479948" h="4687187">
                <a:moveTo>
                  <a:pt x="0" y="0"/>
                </a:moveTo>
                <a:lnTo>
                  <a:pt x="2479948" y="0"/>
                </a:lnTo>
                <a:lnTo>
                  <a:pt x="2479948" y="4687187"/>
                </a:lnTo>
                <a:lnTo>
                  <a:pt x="0" y="468718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4" name="TextBox 24"/>
          <p:cNvSpPr txBox="1"/>
          <p:nvPr/>
        </p:nvSpPr>
        <p:spPr>
          <a:xfrm>
            <a:off x="1028700" y="895350"/>
            <a:ext cx="12489924" cy="1104758"/>
          </a:xfrm>
          <a:prstGeom prst="rect">
            <a:avLst/>
          </a:prstGeom>
        </p:spPr>
        <p:txBody>
          <a:bodyPr lIns="0" tIns="0" rIns="0" bIns="0" rtlCol="0" anchor="t">
            <a:spAutoFit/>
          </a:bodyPr>
          <a:lstStyle/>
          <a:p>
            <a:pPr>
              <a:lnSpc>
                <a:spcPts val="8932"/>
              </a:lnSpc>
            </a:pPr>
            <a:r>
              <a:rPr lang="en-US" sz="6380">
                <a:solidFill>
                  <a:srgbClr val="000000"/>
                </a:solidFill>
                <a:latin typeface="Roboto"/>
              </a:rPr>
              <a:t>3: Forecasting</a:t>
            </a:r>
          </a:p>
        </p:txBody>
      </p:sp>
      <p:grpSp>
        <p:nvGrpSpPr>
          <p:cNvPr id="29" name="Group 29"/>
          <p:cNvGrpSpPr/>
          <p:nvPr/>
        </p:nvGrpSpPr>
        <p:grpSpPr>
          <a:xfrm>
            <a:off x="11620500" y="9296400"/>
            <a:ext cx="4161604" cy="952500"/>
            <a:chOff x="0" y="0"/>
            <a:chExt cx="5548806" cy="1270000"/>
          </a:xfrm>
        </p:grpSpPr>
        <p:sp>
          <p:nvSpPr>
            <p:cNvPr id="30" name="Freeform 30"/>
            <p:cNvSpPr/>
            <p:nvPr/>
          </p:nvSpPr>
          <p:spPr>
            <a:xfrm>
              <a:off x="0" y="0"/>
              <a:ext cx="3092174" cy="1270000"/>
            </a:xfrm>
            <a:custGeom>
              <a:avLst/>
              <a:gdLst/>
              <a:ahLst/>
              <a:cxnLst/>
              <a:rect l="l" t="t" r="r" b="b"/>
              <a:pathLst>
                <a:path w="3092174" h="1270000">
                  <a:moveTo>
                    <a:pt x="0" y="0"/>
                  </a:moveTo>
                  <a:lnTo>
                    <a:pt x="3092174" y="0"/>
                  </a:lnTo>
                  <a:lnTo>
                    <a:pt x="3092174" y="1270000"/>
                  </a:lnTo>
                  <a:lnTo>
                    <a:pt x="0" y="1270000"/>
                  </a:lnTo>
                  <a:lnTo>
                    <a:pt x="0" y="0"/>
                  </a:lnTo>
                  <a:close/>
                </a:path>
              </a:pathLst>
            </a:custGeom>
            <a:blipFill>
              <a:blip r:embed="rId4"/>
              <a:stretch>
                <a:fillRect/>
              </a:stretch>
            </a:blipFill>
          </p:spPr>
        </p:sp>
        <p:sp>
          <p:nvSpPr>
            <p:cNvPr id="31" name="Freeform 31"/>
            <p:cNvSpPr/>
            <p:nvPr/>
          </p:nvSpPr>
          <p:spPr>
            <a:xfrm>
              <a:off x="3650337" y="0"/>
              <a:ext cx="1898469" cy="1270000"/>
            </a:xfrm>
            <a:custGeom>
              <a:avLst/>
              <a:gdLst/>
              <a:ahLst/>
              <a:cxnLst/>
              <a:rect l="l" t="t" r="r" b="b"/>
              <a:pathLst>
                <a:path w="1898469" h="1270000">
                  <a:moveTo>
                    <a:pt x="0" y="0"/>
                  </a:moveTo>
                  <a:lnTo>
                    <a:pt x="1898469" y="0"/>
                  </a:lnTo>
                  <a:lnTo>
                    <a:pt x="1898469" y="1270000"/>
                  </a:lnTo>
                  <a:lnTo>
                    <a:pt x="0" y="1270000"/>
                  </a:lnTo>
                  <a:lnTo>
                    <a:pt x="0" y="0"/>
                  </a:lnTo>
                  <a:close/>
                </a:path>
              </a:pathLst>
            </a:custGeom>
            <a:blipFill>
              <a:blip r:embed="rId5"/>
              <a:stretch>
                <a:fillRect/>
              </a:stretch>
            </a:blipFill>
          </p:spPr>
        </p:sp>
      </p:grpSp>
      <p:sp>
        <p:nvSpPr>
          <p:cNvPr id="32" name="Freeform 32"/>
          <p:cNvSpPr/>
          <p:nvPr/>
        </p:nvSpPr>
        <p:spPr>
          <a:xfrm rot="-10800000">
            <a:off x="-1238130" y="4210982"/>
            <a:ext cx="2266830" cy="4284387"/>
          </a:xfrm>
          <a:custGeom>
            <a:avLst/>
            <a:gdLst/>
            <a:ahLst/>
            <a:cxnLst/>
            <a:rect l="l" t="t" r="r" b="b"/>
            <a:pathLst>
              <a:path w="2266830" h="4284387">
                <a:moveTo>
                  <a:pt x="0" y="0"/>
                </a:moveTo>
                <a:lnTo>
                  <a:pt x="2266830" y="0"/>
                </a:lnTo>
                <a:lnTo>
                  <a:pt x="2266830" y="4284386"/>
                </a:lnTo>
                <a:lnTo>
                  <a:pt x="0" y="428438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3" name="TextBox 33"/>
          <p:cNvSpPr txBox="1"/>
          <p:nvPr/>
        </p:nvSpPr>
        <p:spPr>
          <a:xfrm>
            <a:off x="1570649" y="2247900"/>
            <a:ext cx="11406026" cy="6798945"/>
          </a:xfrm>
          <a:prstGeom prst="rect">
            <a:avLst/>
          </a:prstGeom>
        </p:spPr>
        <p:txBody>
          <a:bodyPr lIns="0" tIns="0" rIns="0" bIns="0" rtlCol="0" anchor="t">
            <a:spAutoFit/>
          </a:bodyPr>
          <a:lstStyle/>
          <a:p>
            <a:pPr marL="604519" lvl="1" indent="-302260">
              <a:lnSpc>
                <a:spcPts val="4199"/>
              </a:lnSpc>
              <a:buFont typeface="Arial"/>
              <a:buChar char="•"/>
            </a:pPr>
            <a:r>
              <a:rPr lang="en-US" sz="2799" dirty="0">
                <a:solidFill>
                  <a:srgbClr val="14110F"/>
                </a:solidFill>
                <a:latin typeface="Roboto"/>
              </a:rPr>
              <a:t>In general, the results using clustering techniques are not good and can’t replace the techniques of forecasting by medicine</a:t>
            </a:r>
          </a:p>
          <a:p>
            <a:pPr marL="604519" lvl="1" indent="-302260">
              <a:lnSpc>
                <a:spcPts val="4199"/>
              </a:lnSpc>
              <a:buFont typeface="Arial"/>
              <a:buChar char="•"/>
            </a:pPr>
            <a:r>
              <a:rPr lang="en-US" sz="2799" dirty="0">
                <a:solidFill>
                  <a:srgbClr val="14110F"/>
                </a:solidFill>
                <a:latin typeface="Roboto"/>
              </a:rPr>
              <a:t>The main hypothesis for the poor results is the lack of data present in the dataset.</a:t>
            </a:r>
          </a:p>
          <a:p>
            <a:pPr marL="604519" lvl="1" indent="-302260">
              <a:lnSpc>
                <a:spcPts val="4199"/>
              </a:lnSpc>
              <a:buFont typeface="Arial"/>
              <a:buChar char="•"/>
            </a:pPr>
            <a:r>
              <a:rPr lang="en-US" sz="2799" dirty="0">
                <a:solidFill>
                  <a:srgbClr val="14110F"/>
                </a:solidFill>
                <a:latin typeface="Roboto"/>
              </a:rPr>
              <a:t>Taking, for example, the data points presented in the previous sections where there are 8 registered points that are not zero, if the medicine is split into 4 clusters, the best scenario would be 2 data points for each cluster, the worst, one cluster with 5 data points, and the others with 1, making it impossible to conduct effective training and evaluation tests with the forecasting models.</a:t>
            </a:r>
          </a:p>
          <a:p>
            <a:pPr marL="604519" lvl="1" indent="-302260">
              <a:lnSpc>
                <a:spcPts val="4199"/>
              </a:lnSpc>
              <a:buFont typeface="Arial"/>
              <a:buChar char="•"/>
            </a:pPr>
            <a:r>
              <a:rPr lang="en-US" sz="2799" dirty="0">
                <a:solidFill>
                  <a:srgbClr val="14110F"/>
                </a:solidFill>
                <a:latin typeface="Roboto"/>
              </a:rPr>
              <a:t>Taking this into consideration, one way to solve this problem would be to identify similarities in the entire time series, where we could create pairs of medicines and test them together.</a:t>
            </a:r>
          </a:p>
        </p:txBody>
      </p:sp>
      <p:grpSp>
        <p:nvGrpSpPr>
          <p:cNvPr id="92" name="Grupo 91"/>
          <p:cNvGrpSpPr/>
          <p:nvPr/>
        </p:nvGrpSpPr>
        <p:grpSpPr>
          <a:xfrm>
            <a:off x="14054080" y="4503420"/>
            <a:ext cx="3205220" cy="3699510"/>
            <a:chOff x="14054080" y="4503420"/>
            <a:chExt cx="3205220" cy="3699510"/>
          </a:xfrm>
        </p:grpSpPr>
        <p:grpSp>
          <p:nvGrpSpPr>
            <p:cNvPr id="34" name="Group 34"/>
            <p:cNvGrpSpPr/>
            <p:nvPr/>
          </p:nvGrpSpPr>
          <p:grpSpPr>
            <a:xfrm>
              <a:off x="14054080" y="4503420"/>
              <a:ext cx="665602" cy="2762250"/>
              <a:chOff x="0" y="0"/>
              <a:chExt cx="887470" cy="3683000"/>
            </a:xfrm>
          </p:grpSpPr>
          <p:grpSp>
            <p:nvGrpSpPr>
              <p:cNvPr id="35" name="Group 35"/>
              <p:cNvGrpSpPr/>
              <p:nvPr/>
            </p:nvGrpSpPr>
            <p:grpSpPr>
              <a:xfrm>
                <a:off x="0" y="0"/>
                <a:ext cx="887470" cy="887470"/>
                <a:chOff x="0" y="0"/>
                <a:chExt cx="250864" cy="250864"/>
              </a:xfrm>
            </p:grpSpPr>
            <p:sp>
              <p:nvSpPr>
                <p:cNvPr id="36" name="Freeform 36"/>
                <p:cNvSpPr/>
                <p:nvPr/>
              </p:nvSpPr>
              <p:spPr>
                <a:xfrm>
                  <a:off x="0" y="0"/>
                  <a:ext cx="250864" cy="250864"/>
                </a:xfrm>
                <a:custGeom>
                  <a:avLst/>
                  <a:gdLst/>
                  <a:ahLst/>
                  <a:cxnLst/>
                  <a:rect l="l" t="t" r="r" b="b"/>
                  <a:pathLst>
                    <a:path w="250864" h="250864">
                      <a:moveTo>
                        <a:pt x="0" y="0"/>
                      </a:moveTo>
                      <a:lnTo>
                        <a:pt x="250864" y="0"/>
                      </a:lnTo>
                      <a:lnTo>
                        <a:pt x="250864" y="250864"/>
                      </a:lnTo>
                      <a:lnTo>
                        <a:pt x="0" y="250864"/>
                      </a:lnTo>
                      <a:close/>
                    </a:path>
                  </a:pathLst>
                </a:custGeom>
                <a:solidFill>
                  <a:srgbClr val="16659C"/>
                </a:solidFill>
              </p:spPr>
            </p:sp>
            <p:sp>
              <p:nvSpPr>
                <p:cNvPr id="37" name="TextBox 37"/>
                <p:cNvSpPr txBox="1"/>
                <p:nvPr/>
              </p:nvSpPr>
              <p:spPr>
                <a:xfrm>
                  <a:off x="0" y="-76200"/>
                  <a:ext cx="812800" cy="889000"/>
                </a:xfrm>
                <a:prstGeom prst="rect">
                  <a:avLst/>
                </a:prstGeom>
              </p:spPr>
              <p:txBody>
                <a:bodyPr lIns="50800" tIns="50800" rIns="50800" bIns="50800" rtlCol="0" anchor="ctr"/>
                <a:lstStyle/>
                <a:p>
                  <a:pPr algn="ctr">
                    <a:lnSpc>
                      <a:spcPts val="3919"/>
                    </a:lnSpc>
                  </a:pPr>
                  <a:r>
                    <a:rPr lang="en-US" sz="2799">
                      <a:solidFill>
                        <a:srgbClr val="FFFFFF"/>
                      </a:solidFill>
                      <a:latin typeface="Roboto Bold"/>
                    </a:rPr>
                    <a:t>1</a:t>
                  </a:r>
                </a:p>
              </p:txBody>
            </p:sp>
          </p:grpSp>
          <p:grpSp>
            <p:nvGrpSpPr>
              <p:cNvPr id="38" name="Group 38"/>
              <p:cNvGrpSpPr/>
              <p:nvPr/>
            </p:nvGrpSpPr>
            <p:grpSpPr>
              <a:xfrm>
                <a:off x="0" y="931843"/>
                <a:ext cx="887470" cy="887470"/>
                <a:chOff x="0" y="0"/>
                <a:chExt cx="250864" cy="250864"/>
              </a:xfrm>
            </p:grpSpPr>
            <p:sp>
              <p:nvSpPr>
                <p:cNvPr id="39" name="Freeform 39"/>
                <p:cNvSpPr/>
                <p:nvPr/>
              </p:nvSpPr>
              <p:spPr>
                <a:xfrm>
                  <a:off x="0" y="0"/>
                  <a:ext cx="250864" cy="250864"/>
                </a:xfrm>
                <a:custGeom>
                  <a:avLst/>
                  <a:gdLst/>
                  <a:ahLst/>
                  <a:cxnLst/>
                  <a:rect l="l" t="t" r="r" b="b"/>
                  <a:pathLst>
                    <a:path w="250864" h="250864">
                      <a:moveTo>
                        <a:pt x="0" y="0"/>
                      </a:moveTo>
                      <a:lnTo>
                        <a:pt x="250864" y="0"/>
                      </a:lnTo>
                      <a:lnTo>
                        <a:pt x="250864" y="250864"/>
                      </a:lnTo>
                      <a:lnTo>
                        <a:pt x="0" y="250864"/>
                      </a:lnTo>
                      <a:close/>
                    </a:path>
                  </a:pathLst>
                </a:custGeom>
                <a:solidFill>
                  <a:srgbClr val="16659C"/>
                </a:solidFill>
              </p:spPr>
            </p:sp>
            <p:sp>
              <p:nvSpPr>
                <p:cNvPr id="40" name="TextBox 40"/>
                <p:cNvSpPr txBox="1"/>
                <p:nvPr/>
              </p:nvSpPr>
              <p:spPr>
                <a:xfrm>
                  <a:off x="0" y="-76200"/>
                  <a:ext cx="812800" cy="889000"/>
                </a:xfrm>
                <a:prstGeom prst="rect">
                  <a:avLst/>
                </a:prstGeom>
              </p:spPr>
              <p:txBody>
                <a:bodyPr lIns="50800" tIns="50800" rIns="50800" bIns="50800" rtlCol="0" anchor="ctr"/>
                <a:lstStyle/>
                <a:p>
                  <a:pPr algn="ctr">
                    <a:lnSpc>
                      <a:spcPts val="3919"/>
                    </a:lnSpc>
                  </a:pPr>
                  <a:r>
                    <a:rPr lang="en-US" sz="2799">
                      <a:solidFill>
                        <a:srgbClr val="FFFFFF"/>
                      </a:solidFill>
                      <a:latin typeface="Roboto"/>
                    </a:rPr>
                    <a:t>2</a:t>
                  </a:r>
                </a:p>
              </p:txBody>
            </p:sp>
          </p:grpSp>
          <p:grpSp>
            <p:nvGrpSpPr>
              <p:cNvPr id="41" name="Group 41"/>
              <p:cNvGrpSpPr/>
              <p:nvPr/>
            </p:nvGrpSpPr>
            <p:grpSpPr>
              <a:xfrm>
                <a:off x="0" y="1863687"/>
                <a:ext cx="887470" cy="887470"/>
                <a:chOff x="0" y="0"/>
                <a:chExt cx="250864" cy="250864"/>
              </a:xfrm>
            </p:grpSpPr>
            <p:sp>
              <p:nvSpPr>
                <p:cNvPr id="42" name="Freeform 42"/>
                <p:cNvSpPr/>
                <p:nvPr/>
              </p:nvSpPr>
              <p:spPr>
                <a:xfrm>
                  <a:off x="0" y="0"/>
                  <a:ext cx="250864" cy="250864"/>
                </a:xfrm>
                <a:custGeom>
                  <a:avLst/>
                  <a:gdLst/>
                  <a:ahLst/>
                  <a:cxnLst/>
                  <a:rect l="l" t="t" r="r" b="b"/>
                  <a:pathLst>
                    <a:path w="250864" h="250864">
                      <a:moveTo>
                        <a:pt x="0" y="0"/>
                      </a:moveTo>
                      <a:lnTo>
                        <a:pt x="250864" y="0"/>
                      </a:lnTo>
                      <a:lnTo>
                        <a:pt x="250864" y="250864"/>
                      </a:lnTo>
                      <a:lnTo>
                        <a:pt x="0" y="250864"/>
                      </a:lnTo>
                      <a:close/>
                    </a:path>
                  </a:pathLst>
                </a:custGeom>
                <a:solidFill>
                  <a:srgbClr val="16659C"/>
                </a:solidFill>
              </p:spPr>
            </p:sp>
            <p:sp>
              <p:nvSpPr>
                <p:cNvPr id="43" name="TextBox 43"/>
                <p:cNvSpPr txBox="1"/>
                <p:nvPr/>
              </p:nvSpPr>
              <p:spPr>
                <a:xfrm>
                  <a:off x="0" y="-76200"/>
                  <a:ext cx="812800" cy="889000"/>
                </a:xfrm>
                <a:prstGeom prst="rect">
                  <a:avLst/>
                </a:prstGeom>
              </p:spPr>
              <p:txBody>
                <a:bodyPr lIns="50800" tIns="50800" rIns="50800" bIns="50800" rtlCol="0" anchor="ctr"/>
                <a:lstStyle/>
                <a:p>
                  <a:pPr algn="ctr">
                    <a:lnSpc>
                      <a:spcPts val="3919"/>
                    </a:lnSpc>
                  </a:pPr>
                  <a:r>
                    <a:rPr lang="en-US" sz="2799">
                      <a:solidFill>
                        <a:srgbClr val="FFFFFF"/>
                      </a:solidFill>
                      <a:latin typeface="Roboto"/>
                    </a:rPr>
                    <a:t>3</a:t>
                  </a:r>
                </a:p>
              </p:txBody>
            </p:sp>
          </p:grpSp>
          <p:grpSp>
            <p:nvGrpSpPr>
              <p:cNvPr id="44" name="Group 44"/>
              <p:cNvGrpSpPr/>
              <p:nvPr/>
            </p:nvGrpSpPr>
            <p:grpSpPr>
              <a:xfrm>
                <a:off x="0" y="2795530"/>
                <a:ext cx="887470" cy="887470"/>
                <a:chOff x="0" y="0"/>
                <a:chExt cx="250864" cy="250864"/>
              </a:xfrm>
            </p:grpSpPr>
            <p:sp>
              <p:nvSpPr>
                <p:cNvPr id="45" name="Freeform 45"/>
                <p:cNvSpPr/>
                <p:nvPr/>
              </p:nvSpPr>
              <p:spPr>
                <a:xfrm>
                  <a:off x="0" y="0"/>
                  <a:ext cx="250864" cy="250864"/>
                </a:xfrm>
                <a:custGeom>
                  <a:avLst/>
                  <a:gdLst/>
                  <a:ahLst/>
                  <a:cxnLst/>
                  <a:rect l="l" t="t" r="r" b="b"/>
                  <a:pathLst>
                    <a:path w="250864" h="250864">
                      <a:moveTo>
                        <a:pt x="0" y="0"/>
                      </a:moveTo>
                      <a:lnTo>
                        <a:pt x="250864" y="0"/>
                      </a:lnTo>
                      <a:lnTo>
                        <a:pt x="250864" y="250864"/>
                      </a:lnTo>
                      <a:lnTo>
                        <a:pt x="0" y="250864"/>
                      </a:lnTo>
                      <a:close/>
                    </a:path>
                  </a:pathLst>
                </a:custGeom>
                <a:solidFill>
                  <a:srgbClr val="16659C"/>
                </a:solidFill>
              </p:spPr>
            </p:sp>
            <p:sp>
              <p:nvSpPr>
                <p:cNvPr id="46" name="TextBox 46"/>
                <p:cNvSpPr txBox="1"/>
                <p:nvPr/>
              </p:nvSpPr>
              <p:spPr>
                <a:xfrm>
                  <a:off x="0" y="-76200"/>
                  <a:ext cx="812800" cy="889000"/>
                </a:xfrm>
                <a:prstGeom prst="rect">
                  <a:avLst/>
                </a:prstGeom>
              </p:spPr>
              <p:txBody>
                <a:bodyPr lIns="50800" tIns="50800" rIns="50800" bIns="50800" rtlCol="0" anchor="ctr"/>
                <a:lstStyle/>
                <a:p>
                  <a:pPr algn="ctr">
                    <a:lnSpc>
                      <a:spcPts val="3919"/>
                    </a:lnSpc>
                  </a:pPr>
                  <a:r>
                    <a:rPr lang="en-US" sz="2799">
                      <a:solidFill>
                        <a:srgbClr val="FFFFFF"/>
                      </a:solidFill>
                      <a:latin typeface="Roboto"/>
                    </a:rPr>
                    <a:t>4</a:t>
                  </a:r>
                </a:p>
              </p:txBody>
            </p:sp>
          </p:grpSp>
        </p:grpSp>
        <p:grpSp>
          <p:nvGrpSpPr>
            <p:cNvPr id="47" name="Group 47"/>
            <p:cNvGrpSpPr/>
            <p:nvPr/>
          </p:nvGrpSpPr>
          <p:grpSpPr>
            <a:xfrm>
              <a:off x="14752963" y="4503420"/>
              <a:ext cx="665602" cy="2762250"/>
              <a:chOff x="0" y="0"/>
              <a:chExt cx="887470" cy="3683000"/>
            </a:xfrm>
          </p:grpSpPr>
          <p:grpSp>
            <p:nvGrpSpPr>
              <p:cNvPr id="48" name="Group 48"/>
              <p:cNvGrpSpPr/>
              <p:nvPr/>
            </p:nvGrpSpPr>
            <p:grpSpPr>
              <a:xfrm>
                <a:off x="0" y="0"/>
                <a:ext cx="887470" cy="887470"/>
                <a:chOff x="0" y="0"/>
                <a:chExt cx="250864" cy="250864"/>
              </a:xfrm>
            </p:grpSpPr>
            <p:sp>
              <p:nvSpPr>
                <p:cNvPr id="49" name="Freeform 49"/>
                <p:cNvSpPr/>
                <p:nvPr/>
              </p:nvSpPr>
              <p:spPr>
                <a:xfrm>
                  <a:off x="0" y="0"/>
                  <a:ext cx="250864" cy="250864"/>
                </a:xfrm>
                <a:custGeom>
                  <a:avLst/>
                  <a:gdLst/>
                  <a:ahLst/>
                  <a:cxnLst/>
                  <a:rect l="l" t="t" r="r" b="b"/>
                  <a:pathLst>
                    <a:path w="250864" h="250864">
                      <a:moveTo>
                        <a:pt x="0" y="0"/>
                      </a:moveTo>
                      <a:lnTo>
                        <a:pt x="250864" y="0"/>
                      </a:lnTo>
                      <a:lnTo>
                        <a:pt x="250864" y="250864"/>
                      </a:lnTo>
                      <a:lnTo>
                        <a:pt x="0" y="250864"/>
                      </a:lnTo>
                      <a:close/>
                    </a:path>
                  </a:pathLst>
                </a:custGeom>
                <a:solidFill>
                  <a:srgbClr val="16659C"/>
                </a:solidFill>
              </p:spPr>
            </p:sp>
            <p:sp>
              <p:nvSpPr>
                <p:cNvPr id="50" name="TextBox 50"/>
                <p:cNvSpPr txBox="1"/>
                <p:nvPr/>
              </p:nvSpPr>
              <p:spPr>
                <a:xfrm>
                  <a:off x="0" y="-76200"/>
                  <a:ext cx="812800" cy="889000"/>
                </a:xfrm>
                <a:prstGeom prst="rect">
                  <a:avLst/>
                </a:prstGeom>
              </p:spPr>
              <p:txBody>
                <a:bodyPr lIns="50800" tIns="50800" rIns="50800" bIns="50800" rtlCol="0" anchor="ctr"/>
                <a:lstStyle/>
                <a:p>
                  <a:pPr algn="ctr">
                    <a:lnSpc>
                      <a:spcPts val="3919"/>
                    </a:lnSpc>
                  </a:pPr>
                  <a:r>
                    <a:rPr lang="en-US" sz="2799">
                      <a:solidFill>
                        <a:srgbClr val="FFFFFF"/>
                      </a:solidFill>
                      <a:latin typeface="Roboto"/>
                    </a:rPr>
                    <a:t>5</a:t>
                  </a:r>
                </a:p>
              </p:txBody>
            </p:sp>
          </p:grpSp>
          <p:grpSp>
            <p:nvGrpSpPr>
              <p:cNvPr id="51" name="Group 51"/>
              <p:cNvGrpSpPr/>
              <p:nvPr/>
            </p:nvGrpSpPr>
            <p:grpSpPr>
              <a:xfrm>
                <a:off x="0" y="931843"/>
                <a:ext cx="887470" cy="887470"/>
                <a:chOff x="0" y="0"/>
                <a:chExt cx="250864" cy="250864"/>
              </a:xfrm>
            </p:grpSpPr>
            <p:sp>
              <p:nvSpPr>
                <p:cNvPr id="52" name="Freeform 52"/>
                <p:cNvSpPr/>
                <p:nvPr/>
              </p:nvSpPr>
              <p:spPr>
                <a:xfrm>
                  <a:off x="0" y="0"/>
                  <a:ext cx="250864" cy="250864"/>
                </a:xfrm>
                <a:custGeom>
                  <a:avLst/>
                  <a:gdLst/>
                  <a:ahLst/>
                  <a:cxnLst/>
                  <a:rect l="l" t="t" r="r" b="b"/>
                  <a:pathLst>
                    <a:path w="250864" h="250864">
                      <a:moveTo>
                        <a:pt x="0" y="0"/>
                      </a:moveTo>
                      <a:lnTo>
                        <a:pt x="250864" y="0"/>
                      </a:lnTo>
                      <a:lnTo>
                        <a:pt x="250864" y="250864"/>
                      </a:lnTo>
                      <a:lnTo>
                        <a:pt x="0" y="250864"/>
                      </a:lnTo>
                      <a:close/>
                    </a:path>
                  </a:pathLst>
                </a:custGeom>
                <a:solidFill>
                  <a:srgbClr val="FF66C4"/>
                </a:solidFill>
              </p:spPr>
            </p:sp>
            <p:sp>
              <p:nvSpPr>
                <p:cNvPr id="53" name="TextBox 53"/>
                <p:cNvSpPr txBox="1"/>
                <p:nvPr/>
              </p:nvSpPr>
              <p:spPr>
                <a:xfrm>
                  <a:off x="0" y="-76200"/>
                  <a:ext cx="812800" cy="889000"/>
                </a:xfrm>
                <a:prstGeom prst="rect">
                  <a:avLst/>
                </a:prstGeom>
              </p:spPr>
              <p:txBody>
                <a:bodyPr lIns="50800" tIns="50800" rIns="50800" bIns="50800" rtlCol="0" anchor="ctr"/>
                <a:lstStyle/>
                <a:p>
                  <a:pPr algn="ctr">
                    <a:lnSpc>
                      <a:spcPts val="3919"/>
                    </a:lnSpc>
                  </a:pPr>
                  <a:r>
                    <a:rPr lang="en-US" sz="2799">
                      <a:solidFill>
                        <a:srgbClr val="FFFFFF"/>
                      </a:solidFill>
                      <a:latin typeface="Roboto"/>
                    </a:rPr>
                    <a:t>6</a:t>
                  </a:r>
                </a:p>
              </p:txBody>
            </p:sp>
          </p:grpSp>
          <p:grpSp>
            <p:nvGrpSpPr>
              <p:cNvPr id="54" name="Group 54"/>
              <p:cNvGrpSpPr/>
              <p:nvPr/>
            </p:nvGrpSpPr>
            <p:grpSpPr>
              <a:xfrm>
                <a:off x="0" y="1863687"/>
                <a:ext cx="887470" cy="887470"/>
                <a:chOff x="0" y="0"/>
                <a:chExt cx="250864" cy="250864"/>
              </a:xfrm>
            </p:grpSpPr>
            <p:sp>
              <p:nvSpPr>
                <p:cNvPr id="55" name="Freeform 55"/>
                <p:cNvSpPr/>
                <p:nvPr/>
              </p:nvSpPr>
              <p:spPr>
                <a:xfrm>
                  <a:off x="0" y="0"/>
                  <a:ext cx="250864" cy="250864"/>
                </a:xfrm>
                <a:custGeom>
                  <a:avLst/>
                  <a:gdLst/>
                  <a:ahLst/>
                  <a:cxnLst/>
                  <a:rect l="l" t="t" r="r" b="b"/>
                  <a:pathLst>
                    <a:path w="250864" h="250864">
                      <a:moveTo>
                        <a:pt x="0" y="0"/>
                      </a:moveTo>
                      <a:lnTo>
                        <a:pt x="250864" y="0"/>
                      </a:lnTo>
                      <a:lnTo>
                        <a:pt x="250864" y="250864"/>
                      </a:lnTo>
                      <a:lnTo>
                        <a:pt x="0" y="250864"/>
                      </a:lnTo>
                      <a:close/>
                    </a:path>
                  </a:pathLst>
                </a:custGeom>
                <a:solidFill>
                  <a:srgbClr val="FFDE59"/>
                </a:solidFill>
              </p:spPr>
            </p:sp>
            <p:sp>
              <p:nvSpPr>
                <p:cNvPr id="56" name="TextBox 56"/>
                <p:cNvSpPr txBox="1"/>
                <p:nvPr/>
              </p:nvSpPr>
              <p:spPr>
                <a:xfrm>
                  <a:off x="0" y="-76200"/>
                  <a:ext cx="812800" cy="889000"/>
                </a:xfrm>
                <a:prstGeom prst="rect">
                  <a:avLst/>
                </a:prstGeom>
              </p:spPr>
              <p:txBody>
                <a:bodyPr lIns="50800" tIns="50800" rIns="50800" bIns="50800" rtlCol="0" anchor="ctr"/>
                <a:lstStyle/>
                <a:p>
                  <a:pPr algn="ctr">
                    <a:lnSpc>
                      <a:spcPts val="3919"/>
                    </a:lnSpc>
                  </a:pPr>
                  <a:r>
                    <a:rPr lang="en-US" sz="2799">
                      <a:solidFill>
                        <a:srgbClr val="FFFFFF"/>
                      </a:solidFill>
                      <a:latin typeface="Roboto"/>
                    </a:rPr>
                    <a:t>7</a:t>
                  </a:r>
                </a:p>
              </p:txBody>
            </p:sp>
          </p:grpSp>
          <p:grpSp>
            <p:nvGrpSpPr>
              <p:cNvPr id="57" name="Group 57"/>
              <p:cNvGrpSpPr/>
              <p:nvPr/>
            </p:nvGrpSpPr>
            <p:grpSpPr>
              <a:xfrm>
                <a:off x="0" y="2795530"/>
                <a:ext cx="887470" cy="887470"/>
                <a:chOff x="0" y="0"/>
                <a:chExt cx="250864" cy="250864"/>
              </a:xfrm>
            </p:grpSpPr>
            <p:sp>
              <p:nvSpPr>
                <p:cNvPr id="58" name="Freeform 58"/>
                <p:cNvSpPr/>
                <p:nvPr/>
              </p:nvSpPr>
              <p:spPr>
                <a:xfrm>
                  <a:off x="0" y="0"/>
                  <a:ext cx="250864" cy="250864"/>
                </a:xfrm>
                <a:custGeom>
                  <a:avLst/>
                  <a:gdLst/>
                  <a:ahLst/>
                  <a:cxnLst/>
                  <a:rect l="l" t="t" r="r" b="b"/>
                  <a:pathLst>
                    <a:path w="250864" h="250864">
                      <a:moveTo>
                        <a:pt x="0" y="0"/>
                      </a:moveTo>
                      <a:lnTo>
                        <a:pt x="250864" y="0"/>
                      </a:lnTo>
                      <a:lnTo>
                        <a:pt x="250864" y="250864"/>
                      </a:lnTo>
                      <a:lnTo>
                        <a:pt x="0" y="250864"/>
                      </a:lnTo>
                      <a:close/>
                    </a:path>
                  </a:pathLst>
                </a:custGeom>
                <a:solidFill>
                  <a:srgbClr val="7ED957"/>
                </a:solidFill>
              </p:spPr>
            </p:sp>
            <p:sp>
              <p:nvSpPr>
                <p:cNvPr id="59" name="TextBox 59"/>
                <p:cNvSpPr txBox="1"/>
                <p:nvPr/>
              </p:nvSpPr>
              <p:spPr>
                <a:xfrm>
                  <a:off x="0" y="-76200"/>
                  <a:ext cx="812800" cy="889000"/>
                </a:xfrm>
                <a:prstGeom prst="rect">
                  <a:avLst/>
                </a:prstGeom>
              </p:spPr>
              <p:txBody>
                <a:bodyPr lIns="50800" tIns="50800" rIns="50800" bIns="50800" rtlCol="0" anchor="ctr"/>
                <a:lstStyle/>
                <a:p>
                  <a:pPr algn="ctr">
                    <a:lnSpc>
                      <a:spcPts val="3919"/>
                    </a:lnSpc>
                  </a:pPr>
                  <a:r>
                    <a:rPr lang="en-US" sz="2799">
                      <a:solidFill>
                        <a:srgbClr val="FFFFFF"/>
                      </a:solidFill>
                      <a:latin typeface="Roboto"/>
                    </a:rPr>
                    <a:t>8</a:t>
                  </a:r>
                </a:p>
              </p:txBody>
            </p:sp>
          </p:grpSp>
        </p:grpSp>
        <p:grpSp>
          <p:nvGrpSpPr>
            <p:cNvPr id="60" name="Group 60"/>
            <p:cNvGrpSpPr/>
            <p:nvPr/>
          </p:nvGrpSpPr>
          <p:grpSpPr>
            <a:xfrm>
              <a:off x="15894815" y="4503420"/>
              <a:ext cx="665602" cy="2762250"/>
              <a:chOff x="0" y="0"/>
              <a:chExt cx="887470" cy="3683000"/>
            </a:xfrm>
          </p:grpSpPr>
          <p:grpSp>
            <p:nvGrpSpPr>
              <p:cNvPr id="61" name="Group 61"/>
              <p:cNvGrpSpPr/>
              <p:nvPr/>
            </p:nvGrpSpPr>
            <p:grpSpPr>
              <a:xfrm>
                <a:off x="0" y="0"/>
                <a:ext cx="887470" cy="887470"/>
                <a:chOff x="0" y="0"/>
                <a:chExt cx="250864" cy="250864"/>
              </a:xfrm>
            </p:grpSpPr>
            <p:sp>
              <p:nvSpPr>
                <p:cNvPr id="62" name="Freeform 62"/>
                <p:cNvSpPr/>
                <p:nvPr/>
              </p:nvSpPr>
              <p:spPr>
                <a:xfrm>
                  <a:off x="0" y="0"/>
                  <a:ext cx="250864" cy="250864"/>
                </a:xfrm>
                <a:custGeom>
                  <a:avLst/>
                  <a:gdLst/>
                  <a:ahLst/>
                  <a:cxnLst/>
                  <a:rect l="l" t="t" r="r" b="b"/>
                  <a:pathLst>
                    <a:path w="250864" h="250864">
                      <a:moveTo>
                        <a:pt x="0" y="0"/>
                      </a:moveTo>
                      <a:lnTo>
                        <a:pt x="250864" y="0"/>
                      </a:lnTo>
                      <a:lnTo>
                        <a:pt x="250864" y="250864"/>
                      </a:lnTo>
                      <a:lnTo>
                        <a:pt x="0" y="250864"/>
                      </a:lnTo>
                      <a:close/>
                    </a:path>
                  </a:pathLst>
                </a:custGeom>
                <a:solidFill>
                  <a:srgbClr val="FFDE59"/>
                </a:solidFill>
              </p:spPr>
            </p:sp>
            <p:sp>
              <p:nvSpPr>
                <p:cNvPr id="63" name="TextBox 63"/>
                <p:cNvSpPr txBox="1"/>
                <p:nvPr/>
              </p:nvSpPr>
              <p:spPr>
                <a:xfrm>
                  <a:off x="0" y="-76200"/>
                  <a:ext cx="812800" cy="889000"/>
                </a:xfrm>
                <a:prstGeom prst="rect">
                  <a:avLst/>
                </a:prstGeom>
              </p:spPr>
              <p:txBody>
                <a:bodyPr lIns="50800" tIns="50800" rIns="50800" bIns="50800" rtlCol="0" anchor="ctr"/>
                <a:lstStyle/>
                <a:p>
                  <a:pPr algn="ctr">
                    <a:lnSpc>
                      <a:spcPts val="3919"/>
                    </a:lnSpc>
                  </a:pPr>
                  <a:r>
                    <a:rPr lang="en-US" sz="2799">
                      <a:solidFill>
                        <a:srgbClr val="FFFFFF"/>
                      </a:solidFill>
                      <a:latin typeface="Roboto Bold"/>
                    </a:rPr>
                    <a:t>1</a:t>
                  </a:r>
                </a:p>
              </p:txBody>
            </p:sp>
          </p:grpSp>
          <p:grpSp>
            <p:nvGrpSpPr>
              <p:cNvPr id="64" name="Group 64"/>
              <p:cNvGrpSpPr/>
              <p:nvPr/>
            </p:nvGrpSpPr>
            <p:grpSpPr>
              <a:xfrm>
                <a:off x="0" y="931843"/>
                <a:ext cx="887470" cy="887470"/>
                <a:chOff x="0" y="0"/>
                <a:chExt cx="250864" cy="250864"/>
              </a:xfrm>
            </p:grpSpPr>
            <p:sp>
              <p:nvSpPr>
                <p:cNvPr id="65" name="Freeform 65"/>
                <p:cNvSpPr/>
                <p:nvPr/>
              </p:nvSpPr>
              <p:spPr>
                <a:xfrm>
                  <a:off x="0" y="0"/>
                  <a:ext cx="250864" cy="250864"/>
                </a:xfrm>
                <a:custGeom>
                  <a:avLst/>
                  <a:gdLst/>
                  <a:ahLst/>
                  <a:cxnLst/>
                  <a:rect l="l" t="t" r="r" b="b"/>
                  <a:pathLst>
                    <a:path w="250864" h="250864">
                      <a:moveTo>
                        <a:pt x="0" y="0"/>
                      </a:moveTo>
                      <a:lnTo>
                        <a:pt x="250864" y="0"/>
                      </a:lnTo>
                      <a:lnTo>
                        <a:pt x="250864" y="250864"/>
                      </a:lnTo>
                      <a:lnTo>
                        <a:pt x="0" y="250864"/>
                      </a:lnTo>
                      <a:close/>
                    </a:path>
                  </a:pathLst>
                </a:custGeom>
                <a:solidFill>
                  <a:srgbClr val="FFDE59"/>
                </a:solidFill>
              </p:spPr>
            </p:sp>
            <p:sp>
              <p:nvSpPr>
                <p:cNvPr id="66" name="TextBox 66"/>
                <p:cNvSpPr txBox="1"/>
                <p:nvPr/>
              </p:nvSpPr>
              <p:spPr>
                <a:xfrm>
                  <a:off x="0" y="-76200"/>
                  <a:ext cx="812800" cy="889000"/>
                </a:xfrm>
                <a:prstGeom prst="rect">
                  <a:avLst/>
                </a:prstGeom>
              </p:spPr>
              <p:txBody>
                <a:bodyPr lIns="50800" tIns="50800" rIns="50800" bIns="50800" rtlCol="0" anchor="ctr"/>
                <a:lstStyle/>
                <a:p>
                  <a:pPr algn="ctr">
                    <a:lnSpc>
                      <a:spcPts val="3919"/>
                    </a:lnSpc>
                  </a:pPr>
                  <a:r>
                    <a:rPr lang="en-US" sz="2799">
                      <a:solidFill>
                        <a:srgbClr val="FFFFFF"/>
                      </a:solidFill>
                      <a:latin typeface="Roboto"/>
                    </a:rPr>
                    <a:t>2</a:t>
                  </a:r>
                </a:p>
              </p:txBody>
            </p:sp>
          </p:grpSp>
          <p:grpSp>
            <p:nvGrpSpPr>
              <p:cNvPr id="67" name="Group 67"/>
              <p:cNvGrpSpPr/>
              <p:nvPr/>
            </p:nvGrpSpPr>
            <p:grpSpPr>
              <a:xfrm>
                <a:off x="0" y="1863687"/>
                <a:ext cx="887470" cy="887470"/>
                <a:chOff x="0" y="0"/>
                <a:chExt cx="250864" cy="250864"/>
              </a:xfrm>
            </p:grpSpPr>
            <p:sp>
              <p:nvSpPr>
                <p:cNvPr id="68" name="Freeform 68"/>
                <p:cNvSpPr/>
                <p:nvPr/>
              </p:nvSpPr>
              <p:spPr>
                <a:xfrm>
                  <a:off x="0" y="0"/>
                  <a:ext cx="250864" cy="250864"/>
                </a:xfrm>
                <a:custGeom>
                  <a:avLst/>
                  <a:gdLst/>
                  <a:ahLst/>
                  <a:cxnLst/>
                  <a:rect l="l" t="t" r="r" b="b"/>
                  <a:pathLst>
                    <a:path w="250864" h="250864">
                      <a:moveTo>
                        <a:pt x="0" y="0"/>
                      </a:moveTo>
                      <a:lnTo>
                        <a:pt x="250864" y="0"/>
                      </a:lnTo>
                      <a:lnTo>
                        <a:pt x="250864" y="250864"/>
                      </a:lnTo>
                      <a:lnTo>
                        <a:pt x="0" y="250864"/>
                      </a:lnTo>
                      <a:close/>
                    </a:path>
                  </a:pathLst>
                </a:custGeom>
                <a:solidFill>
                  <a:srgbClr val="7ED957"/>
                </a:solidFill>
              </p:spPr>
            </p:sp>
            <p:sp>
              <p:nvSpPr>
                <p:cNvPr id="69" name="TextBox 69"/>
                <p:cNvSpPr txBox="1"/>
                <p:nvPr/>
              </p:nvSpPr>
              <p:spPr>
                <a:xfrm>
                  <a:off x="0" y="-76200"/>
                  <a:ext cx="812800" cy="889000"/>
                </a:xfrm>
                <a:prstGeom prst="rect">
                  <a:avLst/>
                </a:prstGeom>
              </p:spPr>
              <p:txBody>
                <a:bodyPr lIns="50800" tIns="50800" rIns="50800" bIns="50800" rtlCol="0" anchor="ctr"/>
                <a:lstStyle/>
                <a:p>
                  <a:pPr algn="ctr">
                    <a:lnSpc>
                      <a:spcPts val="3919"/>
                    </a:lnSpc>
                  </a:pPr>
                  <a:r>
                    <a:rPr lang="en-US" sz="2799">
                      <a:solidFill>
                        <a:srgbClr val="FFFFFF"/>
                      </a:solidFill>
                      <a:latin typeface="Roboto"/>
                    </a:rPr>
                    <a:t>3</a:t>
                  </a:r>
                </a:p>
              </p:txBody>
            </p:sp>
          </p:grpSp>
          <p:grpSp>
            <p:nvGrpSpPr>
              <p:cNvPr id="70" name="Group 70"/>
              <p:cNvGrpSpPr/>
              <p:nvPr/>
            </p:nvGrpSpPr>
            <p:grpSpPr>
              <a:xfrm>
                <a:off x="0" y="2795530"/>
                <a:ext cx="887470" cy="887470"/>
                <a:chOff x="0" y="0"/>
                <a:chExt cx="250864" cy="250864"/>
              </a:xfrm>
            </p:grpSpPr>
            <p:sp>
              <p:nvSpPr>
                <p:cNvPr id="71" name="Freeform 71"/>
                <p:cNvSpPr/>
                <p:nvPr/>
              </p:nvSpPr>
              <p:spPr>
                <a:xfrm>
                  <a:off x="0" y="0"/>
                  <a:ext cx="250864" cy="250864"/>
                </a:xfrm>
                <a:custGeom>
                  <a:avLst/>
                  <a:gdLst/>
                  <a:ahLst/>
                  <a:cxnLst/>
                  <a:rect l="l" t="t" r="r" b="b"/>
                  <a:pathLst>
                    <a:path w="250864" h="250864">
                      <a:moveTo>
                        <a:pt x="0" y="0"/>
                      </a:moveTo>
                      <a:lnTo>
                        <a:pt x="250864" y="0"/>
                      </a:lnTo>
                      <a:lnTo>
                        <a:pt x="250864" y="250864"/>
                      </a:lnTo>
                      <a:lnTo>
                        <a:pt x="0" y="250864"/>
                      </a:lnTo>
                      <a:close/>
                    </a:path>
                  </a:pathLst>
                </a:custGeom>
                <a:solidFill>
                  <a:srgbClr val="FF66C4"/>
                </a:solidFill>
              </p:spPr>
            </p:sp>
            <p:sp>
              <p:nvSpPr>
                <p:cNvPr id="72" name="TextBox 72"/>
                <p:cNvSpPr txBox="1"/>
                <p:nvPr/>
              </p:nvSpPr>
              <p:spPr>
                <a:xfrm>
                  <a:off x="0" y="-76200"/>
                  <a:ext cx="812800" cy="889000"/>
                </a:xfrm>
                <a:prstGeom prst="rect">
                  <a:avLst/>
                </a:prstGeom>
              </p:spPr>
              <p:txBody>
                <a:bodyPr lIns="50800" tIns="50800" rIns="50800" bIns="50800" rtlCol="0" anchor="ctr"/>
                <a:lstStyle/>
                <a:p>
                  <a:pPr algn="ctr">
                    <a:lnSpc>
                      <a:spcPts val="3919"/>
                    </a:lnSpc>
                  </a:pPr>
                  <a:r>
                    <a:rPr lang="en-US" sz="2799">
                      <a:solidFill>
                        <a:srgbClr val="FFFFFF"/>
                      </a:solidFill>
                      <a:latin typeface="Roboto"/>
                    </a:rPr>
                    <a:t>4</a:t>
                  </a:r>
                </a:p>
              </p:txBody>
            </p:sp>
          </p:grpSp>
        </p:grpSp>
        <p:grpSp>
          <p:nvGrpSpPr>
            <p:cNvPr id="73" name="Group 73"/>
            <p:cNvGrpSpPr/>
            <p:nvPr/>
          </p:nvGrpSpPr>
          <p:grpSpPr>
            <a:xfrm>
              <a:off x="16593698" y="4503420"/>
              <a:ext cx="665602" cy="2762250"/>
              <a:chOff x="0" y="0"/>
              <a:chExt cx="887470" cy="3683000"/>
            </a:xfrm>
          </p:grpSpPr>
          <p:grpSp>
            <p:nvGrpSpPr>
              <p:cNvPr id="74" name="Group 74"/>
              <p:cNvGrpSpPr/>
              <p:nvPr/>
            </p:nvGrpSpPr>
            <p:grpSpPr>
              <a:xfrm>
                <a:off x="0" y="0"/>
                <a:ext cx="887470" cy="887470"/>
                <a:chOff x="0" y="0"/>
                <a:chExt cx="250864" cy="250864"/>
              </a:xfrm>
            </p:grpSpPr>
            <p:sp>
              <p:nvSpPr>
                <p:cNvPr id="75" name="Freeform 75"/>
                <p:cNvSpPr/>
                <p:nvPr/>
              </p:nvSpPr>
              <p:spPr>
                <a:xfrm>
                  <a:off x="0" y="0"/>
                  <a:ext cx="250864" cy="250864"/>
                </a:xfrm>
                <a:custGeom>
                  <a:avLst/>
                  <a:gdLst/>
                  <a:ahLst/>
                  <a:cxnLst/>
                  <a:rect l="l" t="t" r="r" b="b"/>
                  <a:pathLst>
                    <a:path w="250864" h="250864">
                      <a:moveTo>
                        <a:pt x="0" y="0"/>
                      </a:moveTo>
                      <a:lnTo>
                        <a:pt x="250864" y="0"/>
                      </a:lnTo>
                      <a:lnTo>
                        <a:pt x="250864" y="250864"/>
                      </a:lnTo>
                      <a:lnTo>
                        <a:pt x="0" y="250864"/>
                      </a:lnTo>
                      <a:close/>
                    </a:path>
                  </a:pathLst>
                </a:custGeom>
                <a:solidFill>
                  <a:srgbClr val="16659C"/>
                </a:solidFill>
              </p:spPr>
            </p:sp>
            <p:sp>
              <p:nvSpPr>
                <p:cNvPr id="76" name="TextBox 76"/>
                <p:cNvSpPr txBox="1"/>
                <p:nvPr/>
              </p:nvSpPr>
              <p:spPr>
                <a:xfrm>
                  <a:off x="0" y="-76200"/>
                  <a:ext cx="812800" cy="889000"/>
                </a:xfrm>
                <a:prstGeom prst="rect">
                  <a:avLst/>
                </a:prstGeom>
              </p:spPr>
              <p:txBody>
                <a:bodyPr lIns="50800" tIns="50800" rIns="50800" bIns="50800" rtlCol="0" anchor="ctr"/>
                <a:lstStyle/>
                <a:p>
                  <a:pPr algn="ctr">
                    <a:lnSpc>
                      <a:spcPts val="3919"/>
                    </a:lnSpc>
                  </a:pPr>
                  <a:r>
                    <a:rPr lang="en-US" sz="2799">
                      <a:solidFill>
                        <a:srgbClr val="FFFFFF"/>
                      </a:solidFill>
                      <a:latin typeface="Roboto"/>
                    </a:rPr>
                    <a:t>5</a:t>
                  </a:r>
                </a:p>
              </p:txBody>
            </p:sp>
          </p:grpSp>
          <p:grpSp>
            <p:nvGrpSpPr>
              <p:cNvPr id="77" name="Group 77"/>
              <p:cNvGrpSpPr/>
              <p:nvPr/>
            </p:nvGrpSpPr>
            <p:grpSpPr>
              <a:xfrm>
                <a:off x="0" y="931843"/>
                <a:ext cx="887470" cy="887470"/>
                <a:chOff x="0" y="0"/>
                <a:chExt cx="250864" cy="250864"/>
              </a:xfrm>
            </p:grpSpPr>
            <p:sp>
              <p:nvSpPr>
                <p:cNvPr id="78" name="Freeform 78"/>
                <p:cNvSpPr/>
                <p:nvPr/>
              </p:nvSpPr>
              <p:spPr>
                <a:xfrm>
                  <a:off x="0" y="0"/>
                  <a:ext cx="250864" cy="250864"/>
                </a:xfrm>
                <a:custGeom>
                  <a:avLst/>
                  <a:gdLst/>
                  <a:ahLst/>
                  <a:cxnLst/>
                  <a:rect l="l" t="t" r="r" b="b"/>
                  <a:pathLst>
                    <a:path w="250864" h="250864">
                      <a:moveTo>
                        <a:pt x="0" y="0"/>
                      </a:moveTo>
                      <a:lnTo>
                        <a:pt x="250864" y="0"/>
                      </a:lnTo>
                      <a:lnTo>
                        <a:pt x="250864" y="250864"/>
                      </a:lnTo>
                      <a:lnTo>
                        <a:pt x="0" y="250864"/>
                      </a:lnTo>
                      <a:close/>
                    </a:path>
                  </a:pathLst>
                </a:custGeom>
                <a:solidFill>
                  <a:srgbClr val="16659C"/>
                </a:solidFill>
              </p:spPr>
            </p:sp>
            <p:sp>
              <p:nvSpPr>
                <p:cNvPr id="79" name="TextBox 79"/>
                <p:cNvSpPr txBox="1"/>
                <p:nvPr/>
              </p:nvSpPr>
              <p:spPr>
                <a:xfrm>
                  <a:off x="0" y="-76200"/>
                  <a:ext cx="812800" cy="889000"/>
                </a:xfrm>
                <a:prstGeom prst="rect">
                  <a:avLst/>
                </a:prstGeom>
              </p:spPr>
              <p:txBody>
                <a:bodyPr lIns="50800" tIns="50800" rIns="50800" bIns="50800" rtlCol="0" anchor="ctr"/>
                <a:lstStyle/>
                <a:p>
                  <a:pPr algn="ctr">
                    <a:lnSpc>
                      <a:spcPts val="3919"/>
                    </a:lnSpc>
                  </a:pPr>
                  <a:r>
                    <a:rPr lang="en-US" sz="2799">
                      <a:solidFill>
                        <a:srgbClr val="FFFFFF"/>
                      </a:solidFill>
                      <a:latin typeface="Roboto"/>
                    </a:rPr>
                    <a:t>6</a:t>
                  </a:r>
                </a:p>
              </p:txBody>
            </p:sp>
          </p:grpSp>
          <p:grpSp>
            <p:nvGrpSpPr>
              <p:cNvPr id="80" name="Group 80"/>
              <p:cNvGrpSpPr/>
              <p:nvPr/>
            </p:nvGrpSpPr>
            <p:grpSpPr>
              <a:xfrm>
                <a:off x="0" y="1863687"/>
                <a:ext cx="887470" cy="887470"/>
                <a:chOff x="0" y="0"/>
                <a:chExt cx="250864" cy="250864"/>
              </a:xfrm>
            </p:grpSpPr>
            <p:sp>
              <p:nvSpPr>
                <p:cNvPr id="81" name="Freeform 81"/>
                <p:cNvSpPr/>
                <p:nvPr/>
              </p:nvSpPr>
              <p:spPr>
                <a:xfrm>
                  <a:off x="0" y="0"/>
                  <a:ext cx="250864" cy="250864"/>
                </a:xfrm>
                <a:custGeom>
                  <a:avLst/>
                  <a:gdLst/>
                  <a:ahLst/>
                  <a:cxnLst/>
                  <a:rect l="l" t="t" r="r" b="b"/>
                  <a:pathLst>
                    <a:path w="250864" h="250864">
                      <a:moveTo>
                        <a:pt x="0" y="0"/>
                      </a:moveTo>
                      <a:lnTo>
                        <a:pt x="250864" y="0"/>
                      </a:lnTo>
                      <a:lnTo>
                        <a:pt x="250864" y="250864"/>
                      </a:lnTo>
                      <a:lnTo>
                        <a:pt x="0" y="250864"/>
                      </a:lnTo>
                      <a:close/>
                    </a:path>
                  </a:pathLst>
                </a:custGeom>
                <a:solidFill>
                  <a:srgbClr val="7ED957"/>
                </a:solidFill>
              </p:spPr>
            </p:sp>
            <p:sp>
              <p:nvSpPr>
                <p:cNvPr id="82" name="TextBox 82"/>
                <p:cNvSpPr txBox="1"/>
                <p:nvPr/>
              </p:nvSpPr>
              <p:spPr>
                <a:xfrm>
                  <a:off x="0" y="-76200"/>
                  <a:ext cx="812800" cy="889000"/>
                </a:xfrm>
                <a:prstGeom prst="rect">
                  <a:avLst/>
                </a:prstGeom>
              </p:spPr>
              <p:txBody>
                <a:bodyPr lIns="50800" tIns="50800" rIns="50800" bIns="50800" rtlCol="0" anchor="ctr"/>
                <a:lstStyle/>
                <a:p>
                  <a:pPr algn="ctr">
                    <a:lnSpc>
                      <a:spcPts val="3919"/>
                    </a:lnSpc>
                  </a:pPr>
                  <a:r>
                    <a:rPr lang="en-US" sz="2799">
                      <a:solidFill>
                        <a:srgbClr val="FFFFFF"/>
                      </a:solidFill>
                      <a:latin typeface="Roboto"/>
                    </a:rPr>
                    <a:t>7</a:t>
                  </a:r>
                </a:p>
              </p:txBody>
            </p:sp>
          </p:grpSp>
          <p:grpSp>
            <p:nvGrpSpPr>
              <p:cNvPr id="83" name="Group 83"/>
              <p:cNvGrpSpPr/>
              <p:nvPr/>
            </p:nvGrpSpPr>
            <p:grpSpPr>
              <a:xfrm>
                <a:off x="0" y="2795530"/>
                <a:ext cx="887470" cy="887470"/>
                <a:chOff x="0" y="0"/>
                <a:chExt cx="250864" cy="250864"/>
              </a:xfrm>
            </p:grpSpPr>
            <p:sp>
              <p:nvSpPr>
                <p:cNvPr id="84" name="Freeform 84"/>
                <p:cNvSpPr/>
                <p:nvPr/>
              </p:nvSpPr>
              <p:spPr>
                <a:xfrm>
                  <a:off x="0" y="0"/>
                  <a:ext cx="250864" cy="250864"/>
                </a:xfrm>
                <a:custGeom>
                  <a:avLst/>
                  <a:gdLst/>
                  <a:ahLst/>
                  <a:cxnLst/>
                  <a:rect l="l" t="t" r="r" b="b"/>
                  <a:pathLst>
                    <a:path w="250864" h="250864">
                      <a:moveTo>
                        <a:pt x="0" y="0"/>
                      </a:moveTo>
                      <a:lnTo>
                        <a:pt x="250864" y="0"/>
                      </a:lnTo>
                      <a:lnTo>
                        <a:pt x="250864" y="250864"/>
                      </a:lnTo>
                      <a:lnTo>
                        <a:pt x="0" y="250864"/>
                      </a:lnTo>
                      <a:close/>
                    </a:path>
                  </a:pathLst>
                </a:custGeom>
                <a:solidFill>
                  <a:srgbClr val="FF66C4"/>
                </a:solidFill>
              </p:spPr>
            </p:sp>
            <p:sp>
              <p:nvSpPr>
                <p:cNvPr id="85" name="TextBox 85"/>
                <p:cNvSpPr txBox="1"/>
                <p:nvPr/>
              </p:nvSpPr>
              <p:spPr>
                <a:xfrm>
                  <a:off x="0" y="-76200"/>
                  <a:ext cx="812800" cy="889000"/>
                </a:xfrm>
                <a:prstGeom prst="rect">
                  <a:avLst/>
                </a:prstGeom>
              </p:spPr>
              <p:txBody>
                <a:bodyPr lIns="50800" tIns="50800" rIns="50800" bIns="50800" rtlCol="0" anchor="ctr"/>
                <a:lstStyle/>
                <a:p>
                  <a:pPr algn="ctr">
                    <a:lnSpc>
                      <a:spcPts val="3919"/>
                    </a:lnSpc>
                  </a:pPr>
                  <a:r>
                    <a:rPr lang="en-US" sz="2799">
                      <a:solidFill>
                        <a:srgbClr val="FFFFFF"/>
                      </a:solidFill>
                      <a:latin typeface="Roboto"/>
                    </a:rPr>
                    <a:t>8</a:t>
                  </a:r>
                </a:p>
              </p:txBody>
            </p:sp>
          </p:grpSp>
        </p:grpSp>
        <p:sp>
          <p:nvSpPr>
            <p:cNvPr id="86" name="TextBox 86"/>
            <p:cNvSpPr txBox="1"/>
            <p:nvPr/>
          </p:nvSpPr>
          <p:spPr>
            <a:xfrm>
              <a:off x="14054080" y="7341870"/>
              <a:ext cx="1364485" cy="392430"/>
            </a:xfrm>
            <a:prstGeom prst="rect">
              <a:avLst/>
            </a:prstGeom>
          </p:spPr>
          <p:txBody>
            <a:bodyPr lIns="0" tIns="0" rIns="0" bIns="0" rtlCol="0" anchor="t">
              <a:spAutoFit/>
            </a:bodyPr>
            <a:lstStyle/>
            <a:p>
              <a:pPr algn="ctr">
                <a:lnSpc>
                  <a:spcPts val="3299"/>
                </a:lnSpc>
              </a:pPr>
              <a:r>
                <a:rPr lang="en-US" sz="2199">
                  <a:solidFill>
                    <a:srgbClr val="14110F"/>
                  </a:solidFill>
                  <a:latin typeface="Roboto"/>
                </a:rPr>
                <a:t>Worst</a:t>
              </a:r>
            </a:p>
          </p:txBody>
        </p:sp>
        <p:sp>
          <p:nvSpPr>
            <p:cNvPr id="87" name="TextBox 87"/>
            <p:cNvSpPr txBox="1"/>
            <p:nvPr/>
          </p:nvSpPr>
          <p:spPr>
            <a:xfrm>
              <a:off x="15894815" y="7341870"/>
              <a:ext cx="1364485" cy="392430"/>
            </a:xfrm>
            <a:prstGeom prst="rect">
              <a:avLst/>
            </a:prstGeom>
          </p:spPr>
          <p:txBody>
            <a:bodyPr lIns="0" tIns="0" rIns="0" bIns="0" rtlCol="0" anchor="t">
              <a:spAutoFit/>
            </a:bodyPr>
            <a:lstStyle/>
            <a:p>
              <a:pPr algn="ctr">
                <a:lnSpc>
                  <a:spcPts val="3299"/>
                </a:lnSpc>
              </a:pPr>
              <a:r>
                <a:rPr lang="en-US" sz="2199">
                  <a:solidFill>
                    <a:srgbClr val="14110F"/>
                  </a:solidFill>
                  <a:latin typeface="Roboto"/>
                </a:rPr>
                <a:t>Best</a:t>
              </a:r>
            </a:p>
          </p:txBody>
        </p:sp>
        <p:sp>
          <p:nvSpPr>
            <p:cNvPr id="88" name="TextBox 88"/>
            <p:cNvSpPr txBox="1"/>
            <p:nvPr/>
          </p:nvSpPr>
          <p:spPr>
            <a:xfrm>
              <a:off x="14054080" y="7810500"/>
              <a:ext cx="3205220" cy="392430"/>
            </a:xfrm>
            <a:prstGeom prst="rect">
              <a:avLst/>
            </a:prstGeom>
          </p:spPr>
          <p:txBody>
            <a:bodyPr lIns="0" tIns="0" rIns="0" bIns="0" rtlCol="0" anchor="t">
              <a:spAutoFit/>
            </a:bodyPr>
            <a:lstStyle/>
            <a:p>
              <a:pPr algn="ctr">
                <a:lnSpc>
                  <a:spcPts val="3299"/>
                </a:lnSpc>
              </a:pPr>
              <a:r>
                <a:rPr lang="en-US" sz="2199">
                  <a:solidFill>
                    <a:srgbClr val="14110F"/>
                  </a:solidFill>
                  <a:latin typeface="Roboto"/>
                </a:rPr>
                <a:t>Both are not enough</a:t>
              </a:r>
            </a:p>
          </p:txBody>
        </p:sp>
      </p:grpSp>
      <p:grpSp>
        <p:nvGrpSpPr>
          <p:cNvPr id="89" name="Group 5"/>
          <p:cNvGrpSpPr/>
          <p:nvPr/>
        </p:nvGrpSpPr>
        <p:grpSpPr>
          <a:xfrm>
            <a:off x="0" y="9258300"/>
            <a:ext cx="9134475" cy="1028700"/>
            <a:chOff x="0" y="0"/>
            <a:chExt cx="12179300" cy="1371600"/>
          </a:xfrm>
        </p:grpSpPr>
        <p:sp>
          <p:nvSpPr>
            <p:cNvPr id="90" name="AutoShape 6"/>
            <p:cNvSpPr/>
            <p:nvPr/>
          </p:nvSpPr>
          <p:spPr>
            <a:xfrm>
              <a:off x="1625600" y="0"/>
              <a:ext cx="10553700" cy="1371600"/>
            </a:xfrm>
            <a:prstGeom prst="rect">
              <a:avLst/>
            </a:prstGeom>
            <a:solidFill>
              <a:srgbClr val="8FC3F4"/>
            </a:solidFill>
          </p:spPr>
        </p:sp>
        <p:sp>
          <p:nvSpPr>
            <p:cNvPr id="91" name="Freeform 8"/>
            <p:cNvSpPr/>
            <p:nvPr/>
          </p:nvSpPr>
          <p:spPr>
            <a:xfrm>
              <a:off x="0" y="0"/>
              <a:ext cx="1625600" cy="1371600"/>
            </a:xfrm>
            <a:custGeom>
              <a:avLst/>
              <a:gdLst/>
              <a:ahLst/>
              <a:cxnLst/>
              <a:rect l="l" t="t" r="r" b="b"/>
              <a:pathLst>
                <a:path w="316130" h="266735">
                  <a:moveTo>
                    <a:pt x="0" y="0"/>
                  </a:moveTo>
                  <a:lnTo>
                    <a:pt x="316130" y="0"/>
                  </a:lnTo>
                  <a:lnTo>
                    <a:pt x="316130" y="266735"/>
                  </a:lnTo>
                  <a:lnTo>
                    <a:pt x="0" y="266735"/>
                  </a:lnTo>
                  <a:close/>
                </a:path>
              </a:pathLst>
            </a:custGeom>
            <a:solidFill>
              <a:srgbClr val="000000"/>
            </a:solidFill>
          </p:spPr>
          <p:txBody>
            <a:bodyPr/>
            <a:lstStyle/>
            <a:p>
              <a:pPr algn="ctr"/>
              <a:r>
                <a:rPr lang="fr-FR" sz="5400" dirty="0" smtClean="0">
                  <a:ln>
                    <a:solidFill>
                      <a:schemeClr val="bg1"/>
                    </a:solidFill>
                  </a:ln>
                  <a:solidFill>
                    <a:schemeClr val="bg1"/>
                  </a:solidFill>
                </a:rPr>
                <a:t>19</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1"/>
          <p:cNvGrpSpPr/>
          <p:nvPr/>
        </p:nvGrpSpPr>
        <p:grpSpPr>
          <a:xfrm>
            <a:off x="11620500" y="9296400"/>
            <a:ext cx="4161604" cy="952500"/>
            <a:chOff x="0" y="0"/>
            <a:chExt cx="5548806" cy="1270000"/>
          </a:xfrm>
        </p:grpSpPr>
        <p:sp>
          <p:nvSpPr>
            <p:cNvPr id="32" name="Freeform 32"/>
            <p:cNvSpPr/>
            <p:nvPr/>
          </p:nvSpPr>
          <p:spPr>
            <a:xfrm>
              <a:off x="0" y="0"/>
              <a:ext cx="3092174" cy="1270000"/>
            </a:xfrm>
            <a:custGeom>
              <a:avLst/>
              <a:gdLst/>
              <a:ahLst/>
              <a:cxnLst/>
              <a:rect l="l" t="t" r="r" b="b"/>
              <a:pathLst>
                <a:path w="3092174" h="1270000">
                  <a:moveTo>
                    <a:pt x="0" y="0"/>
                  </a:moveTo>
                  <a:lnTo>
                    <a:pt x="3092174" y="0"/>
                  </a:lnTo>
                  <a:lnTo>
                    <a:pt x="3092174" y="1270000"/>
                  </a:lnTo>
                  <a:lnTo>
                    <a:pt x="0" y="1270000"/>
                  </a:lnTo>
                  <a:lnTo>
                    <a:pt x="0" y="0"/>
                  </a:lnTo>
                  <a:close/>
                </a:path>
              </a:pathLst>
            </a:custGeom>
            <a:blipFill>
              <a:blip r:embed="rId2"/>
              <a:stretch>
                <a:fillRect/>
              </a:stretch>
            </a:blipFill>
          </p:spPr>
        </p:sp>
        <p:sp>
          <p:nvSpPr>
            <p:cNvPr id="33" name="Freeform 33"/>
            <p:cNvSpPr/>
            <p:nvPr/>
          </p:nvSpPr>
          <p:spPr>
            <a:xfrm>
              <a:off x="3650337" y="0"/>
              <a:ext cx="1898469" cy="1270000"/>
            </a:xfrm>
            <a:custGeom>
              <a:avLst/>
              <a:gdLst/>
              <a:ahLst/>
              <a:cxnLst/>
              <a:rect l="l" t="t" r="r" b="b"/>
              <a:pathLst>
                <a:path w="1898469" h="1270000">
                  <a:moveTo>
                    <a:pt x="0" y="0"/>
                  </a:moveTo>
                  <a:lnTo>
                    <a:pt x="1898469" y="0"/>
                  </a:lnTo>
                  <a:lnTo>
                    <a:pt x="1898469" y="1270000"/>
                  </a:lnTo>
                  <a:lnTo>
                    <a:pt x="0" y="1270000"/>
                  </a:lnTo>
                  <a:lnTo>
                    <a:pt x="0" y="0"/>
                  </a:lnTo>
                  <a:close/>
                </a:path>
              </a:pathLst>
            </a:custGeom>
            <a:blipFill>
              <a:blip r:embed="rId3"/>
              <a:stretch>
                <a:fillRect/>
              </a:stretch>
            </a:blipFill>
          </p:spPr>
        </p:sp>
      </p:grpSp>
      <p:grpSp>
        <p:nvGrpSpPr>
          <p:cNvPr id="38" name="Group 38"/>
          <p:cNvGrpSpPr/>
          <p:nvPr/>
        </p:nvGrpSpPr>
        <p:grpSpPr>
          <a:xfrm>
            <a:off x="1028700" y="167276"/>
            <a:ext cx="10705819" cy="642349"/>
            <a:chOff x="0" y="0"/>
            <a:chExt cx="14274425" cy="856465"/>
          </a:xfrm>
        </p:grpSpPr>
        <p:grpSp>
          <p:nvGrpSpPr>
            <p:cNvPr id="39" name="Group 39"/>
            <p:cNvGrpSpPr/>
            <p:nvPr/>
          </p:nvGrpSpPr>
          <p:grpSpPr>
            <a:xfrm rot="5400000">
              <a:off x="3854095" y="-999210"/>
              <a:ext cx="856465" cy="2854885"/>
              <a:chOff x="0" y="0"/>
              <a:chExt cx="376296" cy="1254321"/>
            </a:xfrm>
          </p:grpSpPr>
          <p:sp>
            <p:nvSpPr>
              <p:cNvPr id="40" name="Freeform 40"/>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DC6A1C">
                  <a:alpha val="24706"/>
                </a:srgbClr>
              </a:solidFill>
            </p:spPr>
          </p:sp>
          <p:sp>
            <p:nvSpPr>
              <p:cNvPr id="41" name="TextBox 41"/>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42" name="TextBox 42"/>
            <p:cNvSpPr txBox="1"/>
            <p:nvPr/>
          </p:nvSpPr>
          <p:spPr>
            <a:xfrm>
              <a:off x="2869159" y="265478"/>
              <a:ext cx="2826336"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2: Data treatment</a:t>
              </a:r>
            </a:p>
          </p:txBody>
        </p:sp>
        <p:grpSp>
          <p:nvGrpSpPr>
            <p:cNvPr id="43" name="Group 43"/>
            <p:cNvGrpSpPr/>
            <p:nvPr/>
          </p:nvGrpSpPr>
          <p:grpSpPr>
            <a:xfrm rot="5400000">
              <a:off x="6708980" y="-999210"/>
              <a:ext cx="856465" cy="2854885"/>
              <a:chOff x="0" y="0"/>
              <a:chExt cx="376296" cy="1254321"/>
            </a:xfrm>
          </p:grpSpPr>
          <p:sp>
            <p:nvSpPr>
              <p:cNvPr id="44" name="Freeform 44"/>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94177E">
                  <a:alpha val="24706"/>
                </a:srgbClr>
              </a:solidFill>
            </p:spPr>
          </p:sp>
          <p:sp>
            <p:nvSpPr>
              <p:cNvPr id="45" name="TextBox 45"/>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46" name="TextBox 46"/>
            <p:cNvSpPr txBox="1"/>
            <p:nvPr/>
          </p:nvSpPr>
          <p:spPr>
            <a:xfrm>
              <a:off x="5724044" y="108459"/>
              <a:ext cx="2826336" cy="610972"/>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3: Feature manipulation and comprehension</a:t>
              </a:r>
            </a:p>
          </p:txBody>
        </p:sp>
        <p:grpSp>
          <p:nvGrpSpPr>
            <p:cNvPr id="47" name="Group 47"/>
            <p:cNvGrpSpPr/>
            <p:nvPr/>
          </p:nvGrpSpPr>
          <p:grpSpPr>
            <a:xfrm rot="5400000">
              <a:off x="9563865" y="-999210"/>
              <a:ext cx="856465" cy="2854885"/>
              <a:chOff x="0" y="0"/>
              <a:chExt cx="376296" cy="1254321"/>
            </a:xfrm>
          </p:grpSpPr>
          <p:sp>
            <p:nvSpPr>
              <p:cNvPr id="48" name="Freeform 48"/>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A3A7A7">
                  <a:alpha val="24706"/>
                </a:srgbClr>
              </a:solidFill>
            </p:spPr>
          </p:sp>
          <p:sp>
            <p:nvSpPr>
              <p:cNvPr id="49" name="TextBox 49"/>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50" name="TextBox 50"/>
            <p:cNvSpPr txBox="1"/>
            <p:nvPr/>
          </p:nvSpPr>
          <p:spPr>
            <a:xfrm>
              <a:off x="8593204" y="265478"/>
              <a:ext cx="2797787"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4: Clustering</a:t>
              </a:r>
            </a:p>
          </p:txBody>
        </p:sp>
        <p:grpSp>
          <p:nvGrpSpPr>
            <p:cNvPr id="51" name="Group 51"/>
            <p:cNvGrpSpPr/>
            <p:nvPr/>
          </p:nvGrpSpPr>
          <p:grpSpPr>
            <a:xfrm rot="5400000">
              <a:off x="12418750" y="-999210"/>
              <a:ext cx="856465" cy="2854885"/>
              <a:chOff x="0" y="0"/>
              <a:chExt cx="376296" cy="1254321"/>
            </a:xfrm>
          </p:grpSpPr>
          <p:sp>
            <p:nvSpPr>
              <p:cNvPr id="52" name="Freeform 52"/>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8FC3F4"/>
              </a:solidFill>
            </p:spPr>
          </p:sp>
          <p:sp>
            <p:nvSpPr>
              <p:cNvPr id="53" name="TextBox 53"/>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54" name="TextBox 54"/>
            <p:cNvSpPr txBox="1"/>
            <p:nvPr/>
          </p:nvSpPr>
          <p:spPr>
            <a:xfrm>
              <a:off x="11448089" y="265478"/>
              <a:ext cx="2797787"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5: Forecasting</a:t>
              </a:r>
            </a:p>
          </p:txBody>
        </p:sp>
        <p:grpSp>
          <p:nvGrpSpPr>
            <p:cNvPr id="55" name="Group 55"/>
            <p:cNvGrpSpPr/>
            <p:nvPr/>
          </p:nvGrpSpPr>
          <p:grpSpPr>
            <a:xfrm rot="5400000">
              <a:off x="999210" y="-999210"/>
              <a:ext cx="856465" cy="2854885"/>
              <a:chOff x="0" y="0"/>
              <a:chExt cx="501728" cy="1672428"/>
            </a:xfrm>
          </p:grpSpPr>
          <p:sp>
            <p:nvSpPr>
              <p:cNvPr id="56" name="Freeform 56"/>
              <p:cNvSpPr/>
              <p:nvPr/>
            </p:nvSpPr>
            <p:spPr>
              <a:xfrm>
                <a:off x="0" y="0"/>
                <a:ext cx="501728" cy="1672428"/>
              </a:xfrm>
              <a:custGeom>
                <a:avLst/>
                <a:gdLst/>
                <a:ahLst/>
                <a:cxnLst/>
                <a:rect l="l" t="t" r="r" b="b"/>
                <a:pathLst>
                  <a:path w="501728" h="1672428">
                    <a:moveTo>
                      <a:pt x="205909" y="0"/>
                    </a:moveTo>
                    <a:lnTo>
                      <a:pt x="295819" y="0"/>
                    </a:lnTo>
                    <a:cubicBezTo>
                      <a:pt x="350430" y="0"/>
                      <a:pt x="402803" y="21694"/>
                      <a:pt x="441419" y="60309"/>
                    </a:cubicBezTo>
                    <a:cubicBezTo>
                      <a:pt x="480034" y="98925"/>
                      <a:pt x="501728" y="151299"/>
                      <a:pt x="501728" y="205909"/>
                    </a:cubicBezTo>
                    <a:lnTo>
                      <a:pt x="501728" y="1466519"/>
                    </a:lnTo>
                    <a:cubicBezTo>
                      <a:pt x="501728" y="1521129"/>
                      <a:pt x="480034" y="1573503"/>
                      <a:pt x="441419" y="1612119"/>
                    </a:cubicBezTo>
                    <a:cubicBezTo>
                      <a:pt x="402803" y="1650734"/>
                      <a:pt x="350430" y="1672428"/>
                      <a:pt x="295819" y="1672428"/>
                    </a:cubicBezTo>
                    <a:lnTo>
                      <a:pt x="205909" y="1672428"/>
                    </a:lnTo>
                    <a:cubicBezTo>
                      <a:pt x="151299" y="1672428"/>
                      <a:pt x="98925" y="1650734"/>
                      <a:pt x="60309" y="1612119"/>
                    </a:cubicBezTo>
                    <a:cubicBezTo>
                      <a:pt x="21694" y="1573503"/>
                      <a:pt x="0" y="1521129"/>
                      <a:pt x="0" y="1466519"/>
                    </a:cubicBezTo>
                    <a:lnTo>
                      <a:pt x="0" y="205909"/>
                    </a:lnTo>
                    <a:cubicBezTo>
                      <a:pt x="0" y="151299"/>
                      <a:pt x="21694" y="98925"/>
                      <a:pt x="60309" y="60309"/>
                    </a:cubicBezTo>
                    <a:cubicBezTo>
                      <a:pt x="98925" y="21694"/>
                      <a:pt x="151299" y="0"/>
                      <a:pt x="205909" y="0"/>
                    </a:cubicBezTo>
                    <a:close/>
                  </a:path>
                </a:pathLst>
              </a:custGeom>
              <a:solidFill>
                <a:srgbClr val="99C01A">
                  <a:alpha val="24706"/>
                </a:srgbClr>
              </a:solidFill>
            </p:spPr>
          </p:sp>
          <p:sp>
            <p:nvSpPr>
              <p:cNvPr id="57" name="TextBox 57"/>
              <p:cNvSpPr txBox="1"/>
              <p:nvPr/>
            </p:nvSpPr>
            <p:spPr>
              <a:xfrm>
                <a:off x="0" y="-47625"/>
                <a:ext cx="812800" cy="860425"/>
              </a:xfrm>
              <a:prstGeom prst="rect">
                <a:avLst/>
              </a:prstGeom>
            </p:spPr>
            <p:txBody>
              <a:bodyPr lIns="38100" tIns="38100" rIns="38100" bIns="38100" rtlCol="0" anchor="ctr"/>
              <a:lstStyle/>
              <a:p>
                <a:pPr algn="ctr">
                  <a:lnSpc>
                    <a:spcPts val="2660"/>
                  </a:lnSpc>
                </a:pPr>
                <a:endParaRPr/>
              </a:p>
            </p:txBody>
          </p:sp>
        </p:grpSp>
        <p:sp>
          <p:nvSpPr>
            <p:cNvPr id="58" name="TextBox 58"/>
            <p:cNvSpPr txBox="1"/>
            <p:nvPr/>
          </p:nvSpPr>
          <p:spPr>
            <a:xfrm>
              <a:off x="5710" y="265478"/>
              <a:ext cx="2843465"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1: Database formatting</a:t>
              </a:r>
            </a:p>
          </p:txBody>
        </p:sp>
      </p:grpSp>
      <p:sp>
        <p:nvSpPr>
          <p:cNvPr id="59" name="TextBox 59"/>
          <p:cNvSpPr txBox="1"/>
          <p:nvPr/>
        </p:nvSpPr>
        <p:spPr>
          <a:xfrm>
            <a:off x="1028700" y="895350"/>
            <a:ext cx="12489924" cy="1104758"/>
          </a:xfrm>
          <a:prstGeom prst="rect">
            <a:avLst/>
          </a:prstGeom>
        </p:spPr>
        <p:txBody>
          <a:bodyPr lIns="0" tIns="0" rIns="0" bIns="0" rtlCol="0" anchor="t">
            <a:spAutoFit/>
          </a:bodyPr>
          <a:lstStyle/>
          <a:p>
            <a:pPr>
              <a:lnSpc>
                <a:spcPts val="8932"/>
              </a:lnSpc>
            </a:pPr>
            <a:r>
              <a:rPr lang="en-US" sz="6380">
                <a:solidFill>
                  <a:srgbClr val="000000"/>
                </a:solidFill>
                <a:latin typeface="Roboto"/>
              </a:rPr>
              <a:t>3: Forecasting</a:t>
            </a:r>
          </a:p>
        </p:txBody>
      </p:sp>
      <p:sp>
        <p:nvSpPr>
          <p:cNvPr id="60" name="Freeform 60"/>
          <p:cNvSpPr/>
          <p:nvPr/>
        </p:nvSpPr>
        <p:spPr>
          <a:xfrm rot="-10800000">
            <a:off x="17259300" y="-677162"/>
            <a:ext cx="2479948" cy="4687187"/>
          </a:xfrm>
          <a:custGeom>
            <a:avLst/>
            <a:gdLst/>
            <a:ahLst/>
            <a:cxnLst/>
            <a:rect l="l" t="t" r="r" b="b"/>
            <a:pathLst>
              <a:path w="2479948" h="4687187">
                <a:moveTo>
                  <a:pt x="0" y="0"/>
                </a:moveTo>
                <a:lnTo>
                  <a:pt x="2479948" y="0"/>
                </a:lnTo>
                <a:lnTo>
                  <a:pt x="2479948" y="4687187"/>
                </a:lnTo>
                <a:lnTo>
                  <a:pt x="0" y="468718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1" name="Freeform 61"/>
          <p:cNvSpPr/>
          <p:nvPr/>
        </p:nvSpPr>
        <p:spPr>
          <a:xfrm rot="-10800000">
            <a:off x="-1238130" y="4210982"/>
            <a:ext cx="2266830" cy="4284387"/>
          </a:xfrm>
          <a:custGeom>
            <a:avLst/>
            <a:gdLst/>
            <a:ahLst/>
            <a:cxnLst/>
            <a:rect l="l" t="t" r="r" b="b"/>
            <a:pathLst>
              <a:path w="2266830" h="4284387">
                <a:moveTo>
                  <a:pt x="0" y="0"/>
                </a:moveTo>
                <a:lnTo>
                  <a:pt x="2266830" y="0"/>
                </a:lnTo>
                <a:lnTo>
                  <a:pt x="2266830" y="4284386"/>
                </a:lnTo>
                <a:lnTo>
                  <a:pt x="0" y="428438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2" name="TextBox 62"/>
          <p:cNvSpPr txBox="1"/>
          <p:nvPr/>
        </p:nvSpPr>
        <p:spPr>
          <a:xfrm>
            <a:off x="1504950" y="4258310"/>
            <a:ext cx="10477500" cy="4703445"/>
          </a:xfrm>
          <a:prstGeom prst="rect">
            <a:avLst/>
          </a:prstGeom>
        </p:spPr>
        <p:txBody>
          <a:bodyPr lIns="0" tIns="0" rIns="0" bIns="0" rtlCol="0" anchor="t">
            <a:spAutoFit/>
          </a:bodyPr>
          <a:lstStyle/>
          <a:p>
            <a:pPr marL="604519" lvl="1" indent="-302260">
              <a:lnSpc>
                <a:spcPts val="4199"/>
              </a:lnSpc>
              <a:buFont typeface="Arial"/>
              <a:buChar char="•"/>
            </a:pPr>
            <a:r>
              <a:rPr lang="en-US" sz="2799" dirty="0">
                <a:solidFill>
                  <a:srgbClr val="14110F"/>
                </a:solidFill>
                <a:latin typeface="Roboto"/>
              </a:rPr>
              <a:t>To recap, we explored various approaches to forecast the demand for medicines in hospitals.</a:t>
            </a:r>
          </a:p>
          <a:p>
            <a:pPr marL="604519" lvl="1" indent="-302260">
              <a:lnSpc>
                <a:spcPts val="4199"/>
              </a:lnSpc>
              <a:buFont typeface="Arial"/>
              <a:buChar char="•"/>
            </a:pPr>
            <a:r>
              <a:rPr lang="en-US" sz="2799" dirty="0">
                <a:solidFill>
                  <a:srgbClr val="14110F"/>
                </a:solidFill>
                <a:latin typeface="Roboto"/>
              </a:rPr>
              <a:t>The most recent attempt involves identifying similarities between different time series, each composed of a combination of a medicine and a hospital, to predict the demand for each medicine in these pairs.</a:t>
            </a:r>
          </a:p>
          <a:p>
            <a:pPr marL="604519" lvl="1" indent="-302260">
              <a:lnSpc>
                <a:spcPts val="4199"/>
              </a:lnSpc>
              <a:buFont typeface="Arial"/>
              <a:buChar char="•"/>
            </a:pPr>
            <a:r>
              <a:rPr lang="en-US" sz="2799" dirty="0">
                <a:solidFill>
                  <a:srgbClr val="14110F"/>
                </a:solidFill>
                <a:latin typeface="Roboto"/>
              </a:rPr>
              <a:t>As a result of manual clustering, specific pairs were chosen for testing. Data points were split into training and testing sets, and each medicine in the pair was evaluated individually.</a:t>
            </a:r>
          </a:p>
        </p:txBody>
      </p:sp>
      <p:grpSp>
        <p:nvGrpSpPr>
          <p:cNvPr id="63" name="Group 5"/>
          <p:cNvGrpSpPr/>
          <p:nvPr/>
        </p:nvGrpSpPr>
        <p:grpSpPr>
          <a:xfrm>
            <a:off x="0" y="9258300"/>
            <a:ext cx="9134475" cy="1028700"/>
            <a:chOff x="0" y="0"/>
            <a:chExt cx="12179300" cy="1371600"/>
          </a:xfrm>
        </p:grpSpPr>
        <p:sp>
          <p:nvSpPr>
            <p:cNvPr id="64" name="AutoShape 6"/>
            <p:cNvSpPr/>
            <p:nvPr/>
          </p:nvSpPr>
          <p:spPr>
            <a:xfrm>
              <a:off x="1625600" y="0"/>
              <a:ext cx="10553700" cy="1371600"/>
            </a:xfrm>
            <a:prstGeom prst="rect">
              <a:avLst/>
            </a:prstGeom>
            <a:solidFill>
              <a:srgbClr val="8FC3F4"/>
            </a:solidFill>
          </p:spPr>
        </p:sp>
        <p:sp>
          <p:nvSpPr>
            <p:cNvPr id="65" name="Freeform 8"/>
            <p:cNvSpPr/>
            <p:nvPr/>
          </p:nvSpPr>
          <p:spPr>
            <a:xfrm>
              <a:off x="0" y="0"/>
              <a:ext cx="1625600" cy="1371600"/>
            </a:xfrm>
            <a:custGeom>
              <a:avLst/>
              <a:gdLst/>
              <a:ahLst/>
              <a:cxnLst/>
              <a:rect l="l" t="t" r="r" b="b"/>
              <a:pathLst>
                <a:path w="316130" h="266735">
                  <a:moveTo>
                    <a:pt x="0" y="0"/>
                  </a:moveTo>
                  <a:lnTo>
                    <a:pt x="316130" y="0"/>
                  </a:lnTo>
                  <a:lnTo>
                    <a:pt x="316130" y="266735"/>
                  </a:lnTo>
                  <a:lnTo>
                    <a:pt x="0" y="266735"/>
                  </a:lnTo>
                  <a:close/>
                </a:path>
              </a:pathLst>
            </a:custGeom>
            <a:solidFill>
              <a:srgbClr val="000000"/>
            </a:solidFill>
          </p:spPr>
          <p:txBody>
            <a:bodyPr/>
            <a:lstStyle/>
            <a:p>
              <a:pPr algn="ctr"/>
              <a:r>
                <a:rPr lang="fr-FR" sz="5400" dirty="0" smtClean="0">
                  <a:ln>
                    <a:solidFill>
                      <a:schemeClr val="bg1"/>
                    </a:solidFill>
                  </a:ln>
                  <a:solidFill>
                    <a:schemeClr val="bg1"/>
                  </a:solidFill>
                </a:rPr>
                <a:t>20</a:t>
              </a:r>
            </a:p>
          </p:txBody>
        </p:sp>
      </p:grpSp>
      <p:sp>
        <p:nvSpPr>
          <p:cNvPr id="66" name="Retângulo de cantos arredondados 65"/>
          <p:cNvSpPr/>
          <p:nvPr/>
        </p:nvSpPr>
        <p:spPr>
          <a:xfrm>
            <a:off x="7178625" y="2442300"/>
            <a:ext cx="4680000" cy="1440000"/>
          </a:xfrm>
          <a:prstGeom prst="roundRect">
            <a:avLst/>
          </a:prstGeom>
          <a:solidFill>
            <a:srgbClr val="CDE7FF">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3919"/>
              </a:lnSpc>
            </a:pPr>
            <a:r>
              <a:rPr lang="en-US" sz="3000" dirty="0">
                <a:solidFill>
                  <a:schemeClr val="bg1">
                    <a:lumMod val="65000"/>
                  </a:schemeClr>
                </a:solidFill>
                <a:latin typeface="Roboto Bold"/>
              </a:rPr>
              <a:t>Random forest </a:t>
            </a:r>
            <a:r>
              <a:rPr lang="en-US" sz="3000" dirty="0" err="1">
                <a:solidFill>
                  <a:schemeClr val="bg1">
                    <a:lumMod val="65000"/>
                  </a:schemeClr>
                </a:solidFill>
                <a:latin typeface="Roboto Bold"/>
              </a:rPr>
              <a:t>regressor</a:t>
            </a:r>
            <a:endParaRPr lang="en-US" sz="3000" dirty="0">
              <a:solidFill>
                <a:schemeClr val="bg1">
                  <a:lumMod val="65000"/>
                </a:schemeClr>
              </a:solidFill>
              <a:latin typeface="Roboto Bold"/>
            </a:endParaRPr>
          </a:p>
        </p:txBody>
      </p:sp>
      <p:sp>
        <p:nvSpPr>
          <p:cNvPr id="67" name="TextBox 5"/>
          <p:cNvSpPr txBox="1"/>
          <p:nvPr/>
        </p:nvSpPr>
        <p:spPr>
          <a:xfrm>
            <a:off x="1504950" y="2848610"/>
            <a:ext cx="4762500" cy="500380"/>
          </a:xfrm>
          <a:prstGeom prst="rect">
            <a:avLst/>
          </a:prstGeom>
        </p:spPr>
        <p:txBody>
          <a:bodyPr lIns="0" tIns="0" rIns="0" bIns="0" rtlCol="0" anchor="t">
            <a:spAutoFit/>
          </a:bodyPr>
          <a:lstStyle/>
          <a:p>
            <a:pPr algn="ctr">
              <a:lnSpc>
                <a:spcPts val="3919"/>
              </a:lnSpc>
            </a:pPr>
            <a:r>
              <a:rPr lang="en-US" sz="2799">
                <a:solidFill>
                  <a:srgbClr val="FFFFFF"/>
                </a:solidFill>
                <a:latin typeface="Roboto Bold"/>
              </a:rPr>
              <a:t>Prévision</a:t>
            </a:r>
          </a:p>
        </p:txBody>
      </p:sp>
      <p:sp>
        <p:nvSpPr>
          <p:cNvPr id="68" name="Retângulo de cantos arredondados 67"/>
          <p:cNvSpPr/>
          <p:nvPr/>
        </p:nvSpPr>
        <p:spPr>
          <a:xfrm>
            <a:off x="1504800" y="2442300"/>
            <a:ext cx="4680000" cy="1440000"/>
          </a:xfrm>
          <a:prstGeom prst="roundRect">
            <a:avLst/>
          </a:prstGeom>
          <a:solidFill>
            <a:srgbClr val="8FC3F4">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199"/>
              </a:lnSpc>
            </a:pPr>
            <a:r>
              <a:rPr lang="en-US" sz="2999" dirty="0" smtClean="0">
                <a:solidFill>
                  <a:schemeClr val="bg1">
                    <a:lumMod val="65000"/>
                  </a:schemeClr>
                </a:solidFill>
                <a:latin typeface="Roboto Bold"/>
              </a:rPr>
              <a:t>5: Forecasting</a:t>
            </a:r>
            <a:endParaRPr lang="en-US" sz="2999" dirty="0">
              <a:solidFill>
                <a:schemeClr val="bg1">
                  <a:lumMod val="65000"/>
                </a:schemeClr>
              </a:solidFill>
              <a:latin typeface="Roboto Bold"/>
            </a:endParaRPr>
          </a:p>
        </p:txBody>
      </p:sp>
      <p:sp>
        <p:nvSpPr>
          <p:cNvPr id="69" name="Retângulo de cantos arredondados 68"/>
          <p:cNvSpPr/>
          <p:nvPr/>
        </p:nvSpPr>
        <p:spPr>
          <a:xfrm>
            <a:off x="12852450" y="2442300"/>
            <a:ext cx="3600000" cy="1440000"/>
          </a:xfrm>
          <a:prstGeom prst="roundRect">
            <a:avLst/>
          </a:prstGeom>
          <a:solidFill>
            <a:srgbClr val="EEF7FF">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3919"/>
              </a:lnSpc>
            </a:pPr>
            <a:r>
              <a:rPr lang="en-US" sz="2800" dirty="0">
                <a:solidFill>
                  <a:schemeClr val="bg1">
                    <a:lumMod val="65000"/>
                  </a:schemeClr>
                </a:solidFill>
                <a:latin typeface="Roboto Bold"/>
              </a:rPr>
              <a:t>Baseline</a:t>
            </a:r>
            <a:endParaRPr lang="en-US" sz="2800" dirty="0">
              <a:solidFill>
                <a:schemeClr val="bg1">
                  <a:lumMod val="65000"/>
                </a:schemeClr>
              </a:solidFill>
              <a:latin typeface="Roboto Bold"/>
            </a:endParaRPr>
          </a:p>
        </p:txBody>
      </p:sp>
      <p:sp>
        <p:nvSpPr>
          <p:cNvPr id="70" name="Retângulo de cantos arredondados 69"/>
          <p:cNvSpPr/>
          <p:nvPr/>
        </p:nvSpPr>
        <p:spPr>
          <a:xfrm>
            <a:off x="12852450" y="5818490"/>
            <a:ext cx="3600000" cy="1440000"/>
          </a:xfrm>
          <a:prstGeom prst="roundRect">
            <a:avLst/>
          </a:prstGeom>
          <a:solidFill>
            <a:srgbClr val="EEF7FF">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3919"/>
              </a:lnSpc>
            </a:pPr>
            <a:r>
              <a:rPr lang="en-US" sz="2800" dirty="0">
                <a:solidFill>
                  <a:schemeClr val="bg1">
                    <a:lumMod val="65000"/>
                  </a:schemeClr>
                </a:solidFill>
                <a:latin typeface="Roboto Bold"/>
              </a:rPr>
              <a:t>Clusters with Time series</a:t>
            </a:r>
            <a:endParaRPr lang="en-US" sz="2800" dirty="0">
              <a:solidFill>
                <a:schemeClr val="bg1">
                  <a:lumMod val="65000"/>
                </a:schemeClr>
              </a:solidFill>
              <a:latin typeface="Roboto Bold"/>
            </a:endParaRPr>
          </a:p>
        </p:txBody>
      </p:sp>
      <p:sp>
        <p:nvSpPr>
          <p:cNvPr id="71" name="Retângulo de cantos arredondados 70"/>
          <p:cNvSpPr/>
          <p:nvPr/>
        </p:nvSpPr>
        <p:spPr>
          <a:xfrm>
            <a:off x="12852450" y="7536135"/>
            <a:ext cx="3600000" cy="1440000"/>
          </a:xfrm>
          <a:prstGeom prst="roundRect">
            <a:avLst/>
          </a:prstGeom>
          <a:solidFill>
            <a:srgbClr val="8FC3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3919"/>
              </a:lnSpc>
            </a:pPr>
            <a:r>
              <a:rPr lang="en-US" sz="2800" dirty="0">
                <a:solidFill>
                  <a:srgbClr val="000000"/>
                </a:solidFill>
                <a:latin typeface="Roboto Bold"/>
              </a:rPr>
              <a:t>Forecasting with Manual clusters</a:t>
            </a:r>
            <a:endParaRPr lang="en-US" sz="2800" dirty="0">
              <a:solidFill>
                <a:srgbClr val="000000"/>
              </a:solidFill>
              <a:latin typeface="Roboto Bold"/>
            </a:endParaRPr>
          </a:p>
        </p:txBody>
      </p:sp>
      <p:sp>
        <p:nvSpPr>
          <p:cNvPr id="72" name="Retângulo de cantos arredondados 71"/>
          <p:cNvSpPr/>
          <p:nvPr/>
        </p:nvSpPr>
        <p:spPr>
          <a:xfrm>
            <a:off x="12852450" y="4159945"/>
            <a:ext cx="3600000" cy="1440000"/>
          </a:xfrm>
          <a:prstGeom prst="roundRect">
            <a:avLst/>
          </a:prstGeom>
          <a:solidFill>
            <a:srgbClr val="EEF7FF">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3919"/>
              </a:lnSpc>
            </a:pPr>
            <a:r>
              <a:rPr lang="en-US" sz="2800" dirty="0">
                <a:solidFill>
                  <a:schemeClr val="bg1">
                    <a:lumMod val="65000"/>
                  </a:schemeClr>
                </a:solidFill>
                <a:latin typeface="Roboto Bold"/>
              </a:rPr>
              <a:t>Clusters with causal method</a:t>
            </a:r>
            <a:endParaRPr lang="en-US" sz="2800" dirty="0">
              <a:solidFill>
                <a:schemeClr val="bg1">
                  <a:lumMod val="65000"/>
                </a:schemeClr>
              </a:solidFill>
              <a:latin typeface="Roboto Bold"/>
            </a:endParaRPr>
          </a:p>
        </p:txBody>
      </p:sp>
      <p:cxnSp>
        <p:nvCxnSpPr>
          <p:cNvPr id="73" name="Conector de seta reta 72"/>
          <p:cNvCxnSpPr>
            <a:stCxn id="68" idx="3"/>
            <a:endCxn id="66" idx="1"/>
          </p:cNvCxnSpPr>
          <p:nvPr/>
        </p:nvCxnSpPr>
        <p:spPr>
          <a:xfrm>
            <a:off x="6184800" y="3162300"/>
            <a:ext cx="993825"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74" name="Conector angulado 73"/>
          <p:cNvCxnSpPr>
            <a:stCxn id="66" idx="3"/>
            <a:endCxn id="72" idx="1"/>
          </p:cNvCxnSpPr>
          <p:nvPr/>
        </p:nvCxnSpPr>
        <p:spPr>
          <a:xfrm>
            <a:off x="11858625" y="3162300"/>
            <a:ext cx="993825" cy="1717645"/>
          </a:xfrm>
          <a:prstGeom prst="bentConnector3">
            <a:avLst>
              <a:gd name="adj1" fmla="val 50000"/>
            </a:avLst>
          </a:prstGeom>
          <a:ln w="38100">
            <a:tailEnd type="triangle"/>
          </a:ln>
        </p:spPr>
        <p:style>
          <a:lnRef idx="1">
            <a:schemeClr val="dk1"/>
          </a:lnRef>
          <a:fillRef idx="0">
            <a:schemeClr val="dk1"/>
          </a:fillRef>
          <a:effectRef idx="0">
            <a:schemeClr val="dk1"/>
          </a:effectRef>
          <a:fontRef idx="minor">
            <a:schemeClr val="tx1"/>
          </a:fontRef>
        </p:style>
      </p:cxnSp>
      <p:cxnSp>
        <p:nvCxnSpPr>
          <p:cNvPr id="75" name="Conector de seta reta 74"/>
          <p:cNvCxnSpPr>
            <a:stCxn id="66" idx="3"/>
            <a:endCxn id="69" idx="1"/>
          </p:cNvCxnSpPr>
          <p:nvPr/>
        </p:nvCxnSpPr>
        <p:spPr>
          <a:xfrm>
            <a:off x="11858625" y="3162300"/>
            <a:ext cx="993825"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76" name="Conector angulado 75"/>
          <p:cNvCxnSpPr>
            <a:stCxn id="66" idx="3"/>
          </p:cNvCxnSpPr>
          <p:nvPr/>
        </p:nvCxnSpPr>
        <p:spPr>
          <a:xfrm>
            <a:off x="11858625" y="3162300"/>
            <a:ext cx="993825" cy="3435290"/>
          </a:xfrm>
          <a:prstGeom prst="bentConnector3">
            <a:avLst>
              <a:gd name="adj1" fmla="val 50000"/>
            </a:avLst>
          </a:prstGeom>
          <a:ln w="38100">
            <a:tailEnd type="triangle"/>
          </a:ln>
        </p:spPr>
        <p:style>
          <a:lnRef idx="1">
            <a:schemeClr val="dk1"/>
          </a:lnRef>
          <a:fillRef idx="0">
            <a:schemeClr val="dk1"/>
          </a:fillRef>
          <a:effectRef idx="0">
            <a:schemeClr val="dk1"/>
          </a:effectRef>
          <a:fontRef idx="minor">
            <a:schemeClr val="tx1"/>
          </a:fontRef>
        </p:style>
      </p:cxnSp>
      <p:cxnSp>
        <p:nvCxnSpPr>
          <p:cNvPr id="77" name="Conector angulado 76"/>
          <p:cNvCxnSpPr>
            <a:stCxn id="66" idx="3"/>
            <a:endCxn id="71" idx="1"/>
          </p:cNvCxnSpPr>
          <p:nvPr/>
        </p:nvCxnSpPr>
        <p:spPr>
          <a:xfrm>
            <a:off x="11858625" y="3162300"/>
            <a:ext cx="993825" cy="5093835"/>
          </a:xfrm>
          <a:prstGeom prst="bentConnector3">
            <a:avLst>
              <a:gd name="adj1" fmla="val 50000"/>
            </a:avLst>
          </a:prstGeom>
          <a:ln w="38100">
            <a:tailEnd type="triangle"/>
          </a:ln>
        </p:spPr>
        <p:style>
          <a:lnRef idx="1">
            <a:schemeClr val="dk1"/>
          </a:lnRef>
          <a:fillRef idx="0">
            <a:schemeClr val="dk1"/>
          </a:fillRef>
          <a:effectRef idx="0">
            <a:schemeClr val="dk1"/>
          </a:effectRef>
          <a:fontRef idx="minor">
            <a:schemeClr val="tx1"/>
          </a:fontRef>
        </p:style>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2">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8" grpId="0" animBg="1"/>
      <p:bldP spid="69" grpId="0" animBg="1"/>
      <p:bldP spid="70" grpId="0" animBg="1"/>
      <p:bldP spid="71" grpId="0" animBg="1"/>
      <p:bldP spid="7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504950" y="2848610"/>
            <a:ext cx="4762500" cy="500380"/>
          </a:xfrm>
          <a:prstGeom prst="rect">
            <a:avLst/>
          </a:prstGeom>
        </p:spPr>
        <p:txBody>
          <a:bodyPr lIns="0" tIns="0" rIns="0" bIns="0" rtlCol="0" anchor="t">
            <a:spAutoFit/>
          </a:bodyPr>
          <a:lstStyle/>
          <a:p>
            <a:pPr algn="ctr">
              <a:lnSpc>
                <a:spcPts val="3919"/>
              </a:lnSpc>
            </a:pPr>
            <a:r>
              <a:rPr lang="en-US" sz="2799">
                <a:solidFill>
                  <a:srgbClr val="FFFFFF"/>
                </a:solidFill>
                <a:latin typeface="Roboto Bold"/>
              </a:rPr>
              <a:t>Prévision</a:t>
            </a:r>
          </a:p>
        </p:txBody>
      </p:sp>
      <p:grpSp>
        <p:nvGrpSpPr>
          <p:cNvPr id="31" name="Group 31"/>
          <p:cNvGrpSpPr/>
          <p:nvPr/>
        </p:nvGrpSpPr>
        <p:grpSpPr>
          <a:xfrm>
            <a:off x="11620500" y="9296400"/>
            <a:ext cx="4161604" cy="952500"/>
            <a:chOff x="0" y="0"/>
            <a:chExt cx="5548806" cy="1270000"/>
          </a:xfrm>
        </p:grpSpPr>
        <p:sp>
          <p:nvSpPr>
            <p:cNvPr id="32" name="Freeform 32"/>
            <p:cNvSpPr/>
            <p:nvPr/>
          </p:nvSpPr>
          <p:spPr>
            <a:xfrm>
              <a:off x="0" y="0"/>
              <a:ext cx="3092174" cy="1270000"/>
            </a:xfrm>
            <a:custGeom>
              <a:avLst/>
              <a:gdLst/>
              <a:ahLst/>
              <a:cxnLst/>
              <a:rect l="l" t="t" r="r" b="b"/>
              <a:pathLst>
                <a:path w="3092174" h="1270000">
                  <a:moveTo>
                    <a:pt x="0" y="0"/>
                  </a:moveTo>
                  <a:lnTo>
                    <a:pt x="3092174" y="0"/>
                  </a:lnTo>
                  <a:lnTo>
                    <a:pt x="3092174" y="1270000"/>
                  </a:lnTo>
                  <a:lnTo>
                    <a:pt x="0" y="1270000"/>
                  </a:lnTo>
                  <a:lnTo>
                    <a:pt x="0" y="0"/>
                  </a:lnTo>
                  <a:close/>
                </a:path>
              </a:pathLst>
            </a:custGeom>
            <a:blipFill>
              <a:blip r:embed="rId2"/>
              <a:stretch>
                <a:fillRect/>
              </a:stretch>
            </a:blipFill>
          </p:spPr>
        </p:sp>
        <p:sp>
          <p:nvSpPr>
            <p:cNvPr id="33" name="Freeform 33"/>
            <p:cNvSpPr/>
            <p:nvPr/>
          </p:nvSpPr>
          <p:spPr>
            <a:xfrm>
              <a:off x="3650337" y="0"/>
              <a:ext cx="1898469" cy="1270000"/>
            </a:xfrm>
            <a:custGeom>
              <a:avLst/>
              <a:gdLst/>
              <a:ahLst/>
              <a:cxnLst/>
              <a:rect l="l" t="t" r="r" b="b"/>
              <a:pathLst>
                <a:path w="1898469" h="1270000">
                  <a:moveTo>
                    <a:pt x="0" y="0"/>
                  </a:moveTo>
                  <a:lnTo>
                    <a:pt x="1898469" y="0"/>
                  </a:lnTo>
                  <a:lnTo>
                    <a:pt x="1898469" y="1270000"/>
                  </a:lnTo>
                  <a:lnTo>
                    <a:pt x="0" y="1270000"/>
                  </a:lnTo>
                  <a:lnTo>
                    <a:pt x="0" y="0"/>
                  </a:lnTo>
                  <a:close/>
                </a:path>
              </a:pathLst>
            </a:custGeom>
            <a:blipFill>
              <a:blip r:embed="rId3"/>
              <a:stretch>
                <a:fillRect/>
              </a:stretch>
            </a:blipFill>
          </p:spPr>
        </p:sp>
      </p:grpSp>
      <p:grpSp>
        <p:nvGrpSpPr>
          <p:cNvPr id="38" name="Group 38"/>
          <p:cNvGrpSpPr/>
          <p:nvPr/>
        </p:nvGrpSpPr>
        <p:grpSpPr>
          <a:xfrm>
            <a:off x="1028700" y="167276"/>
            <a:ext cx="10705819" cy="642349"/>
            <a:chOff x="0" y="0"/>
            <a:chExt cx="14274425" cy="856465"/>
          </a:xfrm>
        </p:grpSpPr>
        <p:grpSp>
          <p:nvGrpSpPr>
            <p:cNvPr id="39" name="Group 39"/>
            <p:cNvGrpSpPr/>
            <p:nvPr/>
          </p:nvGrpSpPr>
          <p:grpSpPr>
            <a:xfrm rot="5400000">
              <a:off x="3854095" y="-999210"/>
              <a:ext cx="856465" cy="2854885"/>
              <a:chOff x="0" y="0"/>
              <a:chExt cx="376296" cy="1254321"/>
            </a:xfrm>
          </p:grpSpPr>
          <p:sp>
            <p:nvSpPr>
              <p:cNvPr id="40" name="Freeform 40"/>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DC6A1C">
                  <a:alpha val="24706"/>
                </a:srgbClr>
              </a:solidFill>
            </p:spPr>
          </p:sp>
          <p:sp>
            <p:nvSpPr>
              <p:cNvPr id="41" name="TextBox 41"/>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42" name="TextBox 42"/>
            <p:cNvSpPr txBox="1"/>
            <p:nvPr/>
          </p:nvSpPr>
          <p:spPr>
            <a:xfrm>
              <a:off x="2869159" y="265478"/>
              <a:ext cx="2826336"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2: Data treatment</a:t>
              </a:r>
            </a:p>
          </p:txBody>
        </p:sp>
        <p:grpSp>
          <p:nvGrpSpPr>
            <p:cNvPr id="43" name="Group 43"/>
            <p:cNvGrpSpPr/>
            <p:nvPr/>
          </p:nvGrpSpPr>
          <p:grpSpPr>
            <a:xfrm rot="5400000">
              <a:off x="6708980" y="-999210"/>
              <a:ext cx="856465" cy="2854885"/>
              <a:chOff x="0" y="0"/>
              <a:chExt cx="376296" cy="1254321"/>
            </a:xfrm>
          </p:grpSpPr>
          <p:sp>
            <p:nvSpPr>
              <p:cNvPr id="44" name="Freeform 44"/>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94177E">
                  <a:alpha val="24706"/>
                </a:srgbClr>
              </a:solidFill>
            </p:spPr>
          </p:sp>
          <p:sp>
            <p:nvSpPr>
              <p:cNvPr id="45" name="TextBox 45"/>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46" name="TextBox 46"/>
            <p:cNvSpPr txBox="1"/>
            <p:nvPr/>
          </p:nvSpPr>
          <p:spPr>
            <a:xfrm>
              <a:off x="5724044" y="108459"/>
              <a:ext cx="2826336" cy="610972"/>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3: Feature manipulation and comprehension</a:t>
              </a:r>
            </a:p>
          </p:txBody>
        </p:sp>
        <p:grpSp>
          <p:nvGrpSpPr>
            <p:cNvPr id="47" name="Group 47"/>
            <p:cNvGrpSpPr/>
            <p:nvPr/>
          </p:nvGrpSpPr>
          <p:grpSpPr>
            <a:xfrm rot="5400000">
              <a:off x="9563865" y="-999210"/>
              <a:ext cx="856465" cy="2854885"/>
              <a:chOff x="0" y="0"/>
              <a:chExt cx="376296" cy="1254321"/>
            </a:xfrm>
          </p:grpSpPr>
          <p:sp>
            <p:nvSpPr>
              <p:cNvPr id="48" name="Freeform 48"/>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A3A7A7">
                  <a:alpha val="24706"/>
                </a:srgbClr>
              </a:solidFill>
            </p:spPr>
          </p:sp>
          <p:sp>
            <p:nvSpPr>
              <p:cNvPr id="49" name="TextBox 49"/>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50" name="TextBox 50"/>
            <p:cNvSpPr txBox="1"/>
            <p:nvPr/>
          </p:nvSpPr>
          <p:spPr>
            <a:xfrm>
              <a:off x="8593204" y="265478"/>
              <a:ext cx="2797787"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4: Clustering</a:t>
              </a:r>
            </a:p>
          </p:txBody>
        </p:sp>
        <p:grpSp>
          <p:nvGrpSpPr>
            <p:cNvPr id="51" name="Group 51"/>
            <p:cNvGrpSpPr/>
            <p:nvPr/>
          </p:nvGrpSpPr>
          <p:grpSpPr>
            <a:xfrm rot="5400000">
              <a:off x="12418750" y="-999210"/>
              <a:ext cx="856465" cy="2854885"/>
              <a:chOff x="0" y="0"/>
              <a:chExt cx="376296" cy="1254321"/>
            </a:xfrm>
          </p:grpSpPr>
          <p:sp>
            <p:nvSpPr>
              <p:cNvPr id="52" name="Freeform 52"/>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8FC3F4"/>
              </a:solidFill>
            </p:spPr>
          </p:sp>
          <p:sp>
            <p:nvSpPr>
              <p:cNvPr id="53" name="TextBox 53"/>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54" name="TextBox 54"/>
            <p:cNvSpPr txBox="1"/>
            <p:nvPr/>
          </p:nvSpPr>
          <p:spPr>
            <a:xfrm>
              <a:off x="11448089" y="265478"/>
              <a:ext cx="2797787"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5: Forecasting</a:t>
              </a:r>
            </a:p>
          </p:txBody>
        </p:sp>
        <p:grpSp>
          <p:nvGrpSpPr>
            <p:cNvPr id="55" name="Group 55"/>
            <p:cNvGrpSpPr/>
            <p:nvPr/>
          </p:nvGrpSpPr>
          <p:grpSpPr>
            <a:xfrm rot="5400000">
              <a:off x="999210" y="-999210"/>
              <a:ext cx="856465" cy="2854885"/>
              <a:chOff x="0" y="0"/>
              <a:chExt cx="501728" cy="1672428"/>
            </a:xfrm>
          </p:grpSpPr>
          <p:sp>
            <p:nvSpPr>
              <p:cNvPr id="56" name="Freeform 56"/>
              <p:cNvSpPr/>
              <p:nvPr/>
            </p:nvSpPr>
            <p:spPr>
              <a:xfrm>
                <a:off x="0" y="0"/>
                <a:ext cx="501728" cy="1672428"/>
              </a:xfrm>
              <a:custGeom>
                <a:avLst/>
                <a:gdLst/>
                <a:ahLst/>
                <a:cxnLst/>
                <a:rect l="l" t="t" r="r" b="b"/>
                <a:pathLst>
                  <a:path w="501728" h="1672428">
                    <a:moveTo>
                      <a:pt x="205909" y="0"/>
                    </a:moveTo>
                    <a:lnTo>
                      <a:pt x="295819" y="0"/>
                    </a:lnTo>
                    <a:cubicBezTo>
                      <a:pt x="350430" y="0"/>
                      <a:pt x="402803" y="21694"/>
                      <a:pt x="441419" y="60309"/>
                    </a:cubicBezTo>
                    <a:cubicBezTo>
                      <a:pt x="480034" y="98925"/>
                      <a:pt x="501728" y="151299"/>
                      <a:pt x="501728" y="205909"/>
                    </a:cubicBezTo>
                    <a:lnTo>
                      <a:pt x="501728" y="1466519"/>
                    </a:lnTo>
                    <a:cubicBezTo>
                      <a:pt x="501728" y="1521129"/>
                      <a:pt x="480034" y="1573503"/>
                      <a:pt x="441419" y="1612119"/>
                    </a:cubicBezTo>
                    <a:cubicBezTo>
                      <a:pt x="402803" y="1650734"/>
                      <a:pt x="350430" y="1672428"/>
                      <a:pt x="295819" y="1672428"/>
                    </a:cubicBezTo>
                    <a:lnTo>
                      <a:pt x="205909" y="1672428"/>
                    </a:lnTo>
                    <a:cubicBezTo>
                      <a:pt x="151299" y="1672428"/>
                      <a:pt x="98925" y="1650734"/>
                      <a:pt x="60309" y="1612119"/>
                    </a:cubicBezTo>
                    <a:cubicBezTo>
                      <a:pt x="21694" y="1573503"/>
                      <a:pt x="0" y="1521129"/>
                      <a:pt x="0" y="1466519"/>
                    </a:cubicBezTo>
                    <a:lnTo>
                      <a:pt x="0" y="205909"/>
                    </a:lnTo>
                    <a:cubicBezTo>
                      <a:pt x="0" y="151299"/>
                      <a:pt x="21694" y="98925"/>
                      <a:pt x="60309" y="60309"/>
                    </a:cubicBezTo>
                    <a:cubicBezTo>
                      <a:pt x="98925" y="21694"/>
                      <a:pt x="151299" y="0"/>
                      <a:pt x="205909" y="0"/>
                    </a:cubicBezTo>
                    <a:close/>
                  </a:path>
                </a:pathLst>
              </a:custGeom>
              <a:solidFill>
                <a:srgbClr val="99C01A">
                  <a:alpha val="24706"/>
                </a:srgbClr>
              </a:solidFill>
            </p:spPr>
          </p:sp>
          <p:sp>
            <p:nvSpPr>
              <p:cNvPr id="57" name="TextBox 57"/>
              <p:cNvSpPr txBox="1"/>
              <p:nvPr/>
            </p:nvSpPr>
            <p:spPr>
              <a:xfrm>
                <a:off x="0" y="-47625"/>
                <a:ext cx="812800" cy="860425"/>
              </a:xfrm>
              <a:prstGeom prst="rect">
                <a:avLst/>
              </a:prstGeom>
            </p:spPr>
            <p:txBody>
              <a:bodyPr lIns="38100" tIns="38100" rIns="38100" bIns="38100" rtlCol="0" anchor="ctr"/>
              <a:lstStyle/>
              <a:p>
                <a:pPr algn="ctr">
                  <a:lnSpc>
                    <a:spcPts val="2660"/>
                  </a:lnSpc>
                </a:pPr>
                <a:endParaRPr/>
              </a:p>
            </p:txBody>
          </p:sp>
        </p:grpSp>
        <p:sp>
          <p:nvSpPr>
            <p:cNvPr id="58" name="TextBox 58"/>
            <p:cNvSpPr txBox="1"/>
            <p:nvPr/>
          </p:nvSpPr>
          <p:spPr>
            <a:xfrm>
              <a:off x="5710" y="265478"/>
              <a:ext cx="2843465"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1: Database formatting</a:t>
              </a:r>
            </a:p>
          </p:txBody>
        </p:sp>
      </p:grpSp>
      <p:sp>
        <p:nvSpPr>
          <p:cNvPr id="59" name="TextBox 59"/>
          <p:cNvSpPr txBox="1"/>
          <p:nvPr/>
        </p:nvSpPr>
        <p:spPr>
          <a:xfrm>
            <a:off x="1028700" y="895350"/>
            <a:ext cx="12489924" cy="1104758"/>
          </a:xfrm>
          <a:prstGeom prst="rect">
            <a:avLst/>
          </a:prstGeom>
        </p:spPr>
        <p:txBody>
          <a:bodyPr lIns="0" tIns="0" rIns="0" bIns="0" rtlCol="0" anchor="t">
            <a:spAutoFit/>
          </a:bodyPr>
          <a:lstStyle/>
          <a:p>
            <a:pPr>
              <a:lnSpc>
                <a:spcPts val="8932"/>
              </a:lnSpc>
            </a:pPr>
            <a:r>
              <a:rPr lang="en-US" sz="6380">
                <a:solidFill>
                  <a:srgbClr val="000000"/>
                </a:solidFill>
                <a:latin typeface="Roboto"/>
              </a:rPr>
              <a:t>3: Forecasting</a:t>
            </a:r>
          </a:p>
        </p:txBody>
      </p:sp>
      <p:sp>
        <p:nvSpPr>
          <p:cNvPr id="60" name="Freeform 60"/>
          <p:cNvSpPr/>
          <p:nvPr/>
        </p:nvSpPr>
        <p:spPr>
          <a:xfrm rot="-10800000">
            <a:off x="17259300" y="-677162"/>
            <a:ext cx="2479948" cy="4687187"/>
          </a:xfrm>
          <a:custGeom>
            <a:avLst/>
            <a:gdLst/>
            <a:ahLst/>
            <a:cxnLst/>
            <a:rect l="l" t="t" r="r" b="b"/>
            <a:pathLst>
              <a:path w="2479948" h="4687187">
                <a:moveTo>
                  <a:pt x="0" y="0"/>
                </a:moveTo>
                <a:lnTo>
                  <a:pt x="2479948" y="0"/>
                </a:lnTo>
                <a:lnTo>
                  <a:pt x="2479948" y="4687187"/>
                </a:lnTo>
                <a:lnTo>
                  <a:pt x="0" y="468718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1" name="Freeform 61"/>
          <p:cNvSpPr/>
          <p:nvPr/>
        </p:nvSpPr>
        <p:spPr>
          <a:xfrm rot="-10800000">
            <a:off x="-1238130" y="4210982"/>
            <a:ext cx="2266830" cy="4284387"/>
          </a:xfrm>
          <a:custGeom>
            <a:avLst/>
            <a:gdLst/>
            <a:ahLst/>
            <a:cxnLst/>
            <a:rect l="l" t="t" r="r" b="b"/>
            <a:pathLst>
              <a:path w="2266830" h="4284387">
                <a:moveTo>
                  <a:pt x="0" y="0"/>
                </a:moveTo>
                <a:lnTo>
                  <a:pt x="2266830" y="0"/>
                </a:lnTo>
                <a:lnTo>
                  <a:pt x="2266830" y="4284386"/>
                </a:lnTo>
                <a:lnTo>
                  <a:pt x="0" y="428438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2" name="TextBox 62"/>
          <p:cNvSpPr txBox="1"/>
          <p:nvPr/>
        </p:nvSpPr>
        <p:spPr>
          <a:xfrm>
            <a:off x="1504950" y="7578090"/>
            <a:ext cx="10477500" cy="1036320"/>
          </a:xfrm>
          <a:prstGeom prst="rect">
            <a:avLst/>
          </a:prstGeom>
        </p:spPr>
        <p:txBody>
          <a:bodyPr lIns="0" tIns="0" rIns="0" bIns="0" rtlCol="0" anchor="t">
            <a:spAutoFit/>
          </a:bodyPr>
          <a:lstStyle/>
          <a:p>
            <a:pPr marL="604519" lvl="1" indent="-302260">
              <a:lnSpc>
                <a:spcPts val="4199"/>
              </a:lnSpc>
              <a:buFont typeface="Arial"/>
              <a:buChar char="•"/>
            </a:pPr>
            <a:r>
              <a:rPr lang="en-US" sz="2799" dirty="0">
                <a:solidFill>
                  <a:srgbClr val="14110F"/>
                </a:solidFill>
                <a:latin typeface="Roboto"/>
              </a:rPr>
              <a:t>The selected pairs to test in the forecasting part represent 10% (206) of the total number of possibilities (2310).</a:t>
            </a:r>
          </a:p>
        </p:txBody>
      </p:sp>
      <p:grpSp>
        <p:nvGrpSpPr>
          <p:cNvPr id="63" name="Group 63"/>
          <p:cNvGrpSpPr/>
          <p:nvPr/>
        </p:nvGrpSpPr>
        <p:grpSpPr>
          <a:xfrm>
            <a:off x="3833170" y="4029075"/>
            <a:ext cx="5768030" cy="3423963"/>
            <a:chOff x="0" y="0"/>
            <a:chExt cx="7690706" cy="4565285"/>
          </a:xfrm>
        </p:grpSpPr>
        <p:sp>
          <p:nvSpPr>
            <p:cNvPr id="64" name="Freeform 64"/>
            <p:cNvSpPr/>
            <p:nvPr/>
          </p:nvSpPr>
          <p:spPr>
            <a:xfrm>
              <a:off x="0" y="0"/>
              <a:ext cx="3776124" cy="2236581"/>
            </a:xfrm>
            <a:custGeom>
              <a:avLst/>
              <a:gdLst/>
              <a:ahLst/>
              <a:cxnLst/>
              <a:rect l="l" t="t" r="r" b="b"/>
              <a:pathLst>
                <a:path w="3776124" h="2236581">
                  <a:moveTo>
                    <a:pt x="0" y="0"/>
                  </a:moveTo>
                  <a:lnTo>
                    <a:pt x="3776124" y="0"/>
                  </a:lnTo>
                  <a:lnTo>
                    <a:pt x="3776124" y="2236581"/>
                  </a:lnTo>
                  <a:lnTo>
                    <a:pt x="0" y="2236581"/>
                  </a:lnTo>
                  <a:lnTo>
                    <a:pt x="0" y="0"/>
                  </a:lnTo>
                  <a:close/>
                </a:path>
              </a:pathLst>
            </a:custGeom>
            <a:blipFill>
              <a:blip r:embed="rId6"/>
              <a:stretch>
                <a:fillRect/>
              </a:stretch>
            </a:blipFill>
          </p:spPr>
        </p:sp>
        <p:sp>
          <p:nvSpPr>
            <p:cNvPr id="65" name="Freeform 65"/>
            <p:cNvSpPr/>
            <p:nvPr/>
          </p:nvSpPr>
          <p:spPr>
            <a:xfrm>
              <a:off x="0" y="2328704"/>
              <a:ext cx="3776124" cy="2236581"/>
            </a:xfrm>
            <a:custGeom>
              <a:avLst/>
              <a:gdLst/>
              <a:ahLst/>
              <a:cxnLst/>
              <a:rect l="l" t="t" r="r" b="b"/>
              <a:pathLst>
                <a:path w="3776124" h="2236581">
                  <a:moveTo>
                    <a:pt x="0" y="0"/>
                  </a:moveTo>
                  <a:lnTo>
                    <a:pt x="3776124" y="0"/>
                  </a:lnTo>
                  <a:lnTo>
                    <a:pt x="3776124" y="2236581"/>
                  </a:lnTo>
                  <a:lnTo>
                    <a:pt x="0" y="2236581"/>
                  </a:lnTo>
                  <a:lnTo>
                    <a:pt x="0" y="0"/>
                  </a:lnTo>
                  <a:close/>
                </a:path>
              </a:pathLst>
            </a:custGeom>
            <a:blipFill>
              <a:blip r:embed="rId7"/>
              <a:stretch>
                <a:fillRect/>
              </a:stretch>
            </a:blipFill>
          </p:spPr>
        </p:sp>
        <p:sp>
          <p:nvSpPr>
            <p:cNvPr id="66" name="Freeform 66"/>
            <p:cNvSpPr/>
            <p:nvPr/>
          </p:nvSpPr>
          <p:spPr>
            <a:xfrm>
              <a:off x="3914582" y="2328704"/>
              <a:ext cx="3776124" cy="2236581"/>
            </a:xfrm>
            <a:custGeom>
              <a:avLst/>
              <a:gdLst/>
              <a:ahLst/>
              <a:cxnLst/>
              <a:rect l="l" t="t" r="r" b="b"/>
              <a:pathLst>
                <a:path w="3776124" h="2236581">
                  <a:moveTo>
                    <a:pt x="0" y="0"/>
                  </a:moveTo>
                  <a:lnTo>
                    <a:pt x="3776124" y="0"/>
                  </a:lnTo>
                  <a:lnTo>
                    <a:pt x="3776124" y="2236581"/>
                  </a:lnTo>
                  <a:lnTo>
                    <a:pt x="0" y="2236581"/>
                  </a:lnTo>
                  <a:lnTo>
                    <a:pt x="0" y="0"/>
                  </a:lnTo>
                  <a:close/>
                </a:path>
              </a:pathLst>
            </a:custGeom>
            <a:blipFill>
              <a:blip r:embed="rId8"/>
              <a:stretch>
                <a:fillRect/>
              </a:stretch>
            </a:blipFill>
          </p:spPr>
        </p:sp>
        <p:sp>
          <p:nvSpPr>
            <p:cNvPr id="67" name="Freeform 67"/>
            <p:cNvSpPr/>
            <p:nvPr/>
          </p:nvSpPr>
          <p:spPr>
            <a:xfrm>
              <a:off x="3914582" y="94"/>
              <a:ext cx="3776124" cy="2236627"/>
            </a:xfrm>
            <a:custGeom>
              <a:avLst/>
              <a:gdLst/>
              <a:ahLst/>
              <a:cxnLst/>
              <a:rect l="l" t="t" r="r" b="b"/>
              <a:pathLst>
                <a:path w="3776124" h="2236627">
                  <a:moveTo>
                    <a:pt x="0" y="0"/>
                  </a:moveTo>
                  <a:lnTo>
                    <a:pt x="3776124" y="0"/>
                  </a:lnTo>
                  <a:lnTo>
                    <a:pt x="3776124" y="2236627"/>
                  </a:lnTo>
                  <a:lnTo>
                    <a:pt x="0" y="2236627"/>
                  </a:lnTo>
                  <a:lnTo>
                    <a:pt x="0" y="0"/>
                  </a:lnTo>
                  <a:close/>
                </a:path>
              </a:pathLst>
            </a:custGeom>
            <a:blipFill>
              <a:blip r:embed="rId9"/>
              <a:stretch>
                <a:fillRect r="-82"/>
              </a:stretch>
            </a:blipFill>
          </p:spPr>
        </p:sp>
      </p:grpSp>
      <p:grpSp>
        <p:nvGrpSpPr>
          <p:cNvPr id="68" name="Group 5"/>
          <p:cNvGrpSpPr/>
          <p:nvPr/>
        </p:nvGrpSpPr>
        <p:grpSpPr>
          <a:xfrm>
            <a:off x="0" y="9258300"/>
            <a:ext cx="9134475" cy="1028700"/>
            <a:chOff x="0" y="0"/>
            <a:chExt cx="12179300" cy="1371600"/>
          </a:xfrm>
        </p:grpSpPr>
        <p:sp>
          <p:nvSpPr>
            <p:cNvPr id="69" name="AutoShape 6"/>
            <p:cNvSpPr/>
            <p:nvPr/>
          </p:nvSpPr>
          <p:spPr>
            <a:xfrm>
              <a:off x="1625600" y="0"/>
              <a:ext cx="10553700" cy="1371600"/>
            </a:xfrm>
            <a:prstGeom prst="rect">
              <a:avLst/>
            </a:prstGeom>
            <a:solidFill>
              <a:srgbClr val="8FC3F4"/>
            </a:solidFill>
          </p:spPr>
        </p:sp>
        <p:sp>
          <p:nvSpPr>
            <p:cNvPr id="70" name="Freeform 8"/>
            <p:cNvSpPr/>
            <p:nvPr/>
          </p:nvSpPr>
          <p:spPr>
            <a:xfrm>
              <a:off x="0" y="0"/>
              <a:ext cx="1625600" cy="1371600"/>
            </a:xfrm>
            <a:custGeom>
              <a:avLst/>
              <a:gdLst/>
              <a:ahLst/>
              <a:cxnLst/>
              <a:rect l="l" t="t" r="r" b="b"/>
              <a:pathLst>
                <a:path w="316130" h="266735">
                  <a:moveTo>
                    <a:pt x="0" y="0"/>
                  </a:moveTo>
                  <a:lnTo>
                    <a:pt x="316130" y="0"/>
                  </a:lnTo>
                  <a:lnTo>
                    <a:pt x="316130" y="266735"/>
                  </a:lnTo>
                  <a:lnTo>
                    <a:pt x="0" y="266735"/>
                  </a:lnTo>
                  <a:close/>
                </a:path>
              </a:pathLst>
            </a:custGeom>
            <a:solidFill>
              <a:srgbClr val="000000"/>
            </a:solidFill>
          </p:spPr>
          <p:txBody>
            <a:bodyPr/>
            <a:lstStyle/>
            <a:p>
              <a:pPr algn="ctr"/>
              <a:r>
                <a:rPr lang="fr-FR" sz="5400" dirty="0" smtClean="0">
                  <a:ln>
                    <a:solidFill>
                      <a:schemeClr val="bg1"/>
                    </a:solidFill>
                  </a:ln>
                  <a:solidFill>
                    <a:schemeClr val="bg1"/>
                  </a:solidFill>
                </a:rPr>
                <a:t>21</a:t>
              </a:r>
            </a:p>
          </p:txBody>
        </p:sp>
      </p:grpSp>
      <p:sp>
        <p:nvSpPr>
          <p:cNvPr id="71" name="Retângulo de cantos arredondados 70"/>
          <p:cNvSpPr/>
          <p:nvPr/>
        </p:nvSpPr>
        <p:spPr>
          <a:xfrm>
            <a:off x="7178625" y="2442300"/>
            <a:ext cx="4680000" cy="1440000"/>
          </a:xfrm>
          <a:prstGeom prst="roundRect">
            <a:avLst/>
          </a:prstGeom>
          <a:solidFill>
            <a:srgbClr val="CDE7FF">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3919"/>
              </a:lnSpc>
            </a:pPr>
            <a:r>
              <a:rPr lang="en-US" sz="3000" dirty="0">
                <a:solidFill>
                  <a:schemeClr val="bg1">
                    <a:lumMod val="65000"/>
                  </a:schemeClr>
                </a:solidFill>
                <a:latin typeface="Roboto Bold"/>
              </a:rPr>
              <a:t>Random forest </a:t>
            </a:r>
            <a:r>
              <a:rPr lang="en-US" sz="3000" dirty="0" err="1">
                <a:solidFill>
                  <a:schemeClr val="bg1">
                    <a:lumMod val="65000"/>
                  </a:schemeClr>
                </a:solidFill>
                <a:latin typeface="Roboto Bold"/>
              </a:rPr>
              <a:t>regressor</a:t>
            </a:r>
            <a:endParaRPr lang="en-US" sz="3000" dirty="0">
              <a:solidFill>
                <a:schemeClr val="bg1">
                  <a:lumMod val="65000"/>
                </a:schemeClr>
              </a:solidFill>
              <a:latin typeface="Roboto Bold"/>
            </a:endParaRPr>
          </a:p>
        </p:txBody>
      </p:sp>
      <p:sp>
        <p:nvSpPr>
          <p:cNvPr id="72" name="Retângulo de cantos arredondados 71"/>
          <p:cNvSpPr/>
          <p:nvPr/>
        </p:nvSpPr>
        <p:spPr>
          <a:xfrm>
            <a:off x="1504800" y="2442300"/>
            <a:ext cx="4680000" cy="1440000"/>
          </a:xfrm>
          <a:prstGeom prst="roundRect">
            <a:avLst/>
          </a:prstGeom>
          <a:solidFill>
            <a:srgbClr val="8FC3F4">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199"/>
              </a:lnSpc>
            </a:pPr>
            <a:r>
              <a:rPr lang="en-US" sz="2999" dirty="0" smtClean="0">
                <a:solidFill>
                  <a:schemeClr val="bg1">
                    <a:lumMod val="65000"/>
                  </a:schemeClr>
                </a:solidFill>
                <a:latin typeface="Roboto Bold"/>
              </a:rPr>
              <a:t>5: Forecasting</a:t>
            </a:r>
            <a:endParaRPr lang="en-US" sz="2999" dirty="0">
              <a:solidFill>
                <a:schemeClr val="bg1">
                  <a:lumMod val="65000"/>
                </a:schemeClr>
              </a:solidFill>
              <a:latin typeface="Roboto Bold"/>
            </a:endParaRPr>
          </a:p>
        </p:txBody>
      </p:sp>
      <p:sp>
        <p:nvSpPr>
          <p:cNvPr id="73" name="Retângulo de cantos arredondados 72"/>
          <p:cNvSpPr/>
          <p:nvPr/>
        </p:nvSpPr>
        <p:spPr>
          <a:xfrm>
            <a:off x="12852450" y="2442300"/>
            <a:ext cx="3600000" cy="1440000"/>
          </a:xfrm>
          <a:prstGeom prst="roundRect">
            <a:avLst/>
          </a:prstGeom>
          <a:solidFill>
            <a:srgbClr val="EEF7FF">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3919"/>
              </a:lnSpc>
            </a:pPr>
            <a:r>
              <a:rPr lang="en-US" sz="2800" dirty="0">
                <a:solidFill>
                  <a:schemeClr val="bg1">
                    <a:lumMod val="65000"/>
                  </a:schemeClr>
                </a:solidFill>
                <a:latin typeface="Roboto Bold"/>
              </a:rPr>
              <a:t>Baseline</a:t>
            </a:r>
            <a:endParaRPr lang="en-US" sz="2800" dirty="0">
              <a:solidFill>
                <a:schemeClr val="bg1">
                  <a:lumMod val="65000"/>
                </a:schemeClr>
              </a:solidFill>
              <a:latin typeface="Roboto Bold"/>
            </a:endParaRPr>
          </a:p>
        </p:txBody>
      </p:sp>
      <p:sp>
        <p:nvSpPr>
          <p:cNvPr id="74" name="Retângulo de cantos arredondados 73"/>
          <p:cNvSpPr/>
          <p:nvPr/>
        </p:nvSpPr>
        <p:spPr>
          <a:xfrm>
            <a:off x="12852450" y="5818490"/>
            <a:ext cx="3600000" cy="1440000"/>
          </a:xfrm>
          <a:prstGeom prst="roundRect">
            <a:avLst/>
          </a:prstGeom>
          <a:solidFill>
            <a:srgbClr val="EEF7FF">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3919"/>
              </a:lnSpc>
            </a:pPr>
            <a:r>
              <a:rPr lang="en-US" sz="2800" dirty="0">
                <a:solidFill>
                  <a:schemeClr val="bg1">
                    <a:lumMod val="65000"/>
                  </a:schemeClr>
                </a:solidFill>
                <a:latin typeface="Roboto Bold"/>
              </a:rPr>
              <a:t>Clusters with Time series</a:t>
            </a:r>
            <a:endParaRPr lang="en-US" sz="2800" dirty="0">
              <a:solidFill>
                <a:schemeClr val="bg1">
                  <a:lumMod val="65000"/>
                </a:schemeClr>
              </a:solidFill>
              <a:latin typeface="Roboto Bold"/>
            </a:endParaRPr>
          </a:p>
        </p:txBody>
      </p:sp>
      <p:sp>
        <p:nvSpPr>
          <p:cNvPr id="75" name="Retângulo de cantos arredondados 74"/>
          <p:cNvSpPr/>
          <p:nvPr/>
        </p:nvSpPr>
        <p:spPr>
          <a:xfrm>
            <a:off x="12852450" y="7536135"/>
            <a:ext cx="3600000" cy="1440000"/>
          </a:xfrm>
          <a:prstGeom prst="roundRect">
            <a:avLst/>
          </a:prstGeom>
          <a:solidFill>
            <a:srgbClr val="8FC3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3919"/>
              </a:lnSpc>
            </a:pPr>
            <a:r>
              <a:rPr lang="en-US" sz="2800" dirty="0">
                <a:solidFill>
                  <a:srgbClr val="000000"/>
                </a:solidFill>
                <a:latin typeface="Roboto Bold"/>
              </a:rPr>
              <a:t>Forecasting with Manual clusters</a:t>
            </a:r>
            <a:endParaRPr lang="en-US" sz="2800" dirty="0">
              <a:solidFill>
                <a:srgbClr val="000000"/>
              </a:solidFill>
              <a:latin typeface="Roboto Bold"/>
            </a:endParaRPr>
          </a:p>
        </p:txBody>
      </p:sp>
      <p:sp>
        <p:nvSpPr>
          <p:cNvPr id="76" name="Retângulo de cantos arredondados 75"/>
          <p:cNvSpPr/>
          <p:nvPr/>
        </p:nvSpPr>
        <p:spPr>
          <a:xfrm>
            <a:off x="12852450" y="4159945"/>
            <a:ext cx="3600000" cy="1440000"/>
          </a:xfrm>
          <a:prstGeom prst="roundRect">
            <a:avLst/>
          </a:prstGeom>
          <a:solidFill>
            <a:srgbClr val="EEF7FF">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3919"/>
              </a:lnSpc>
            </a:pPr>
            <a:r>
              <a:rPr lang="en-US" sz="2800" dirty="0">
                <a:solidFill>
                  <a:schemeClr val="bg1">
                    <a:lumMod val="65000"/>
                  </a:schemeClr>
                </a:solidFill>
                <a:latin typeface="Roboto Bold"/>
              </a:rPr>
              <a:t>Clusters with causal method</a:t>
            </a:r>
            <a:endParaRPr lang="en-US" sz="2800" dirty="0">
              <a:solidFill>
                <a:schemeClr val="bg1">
                  <a:lumMod val="65000"/>
                </a:schemeClr>
              </a:solidFill>
              <a:latin typeface="Roboto Bold"/>
            </a:endParaRPr>
          </a:p>
        </p:txBody>
      </p:sp>
      <p:cxnSp>
        <p:nvCxnSpPr>
          <p:cNvPr id="77" name="Conector de seta reta 76"/>
          <p:cNvCxnSpPr>
            <a:stCxn id="72" idx="3"/>
            <a:endCxn id="71" idx="1"/>
          </p:cNvCxnSpPr>
          <p:nvPr/>
        </p:nvCxnSpPr>
        <p:spPr>
          <a:xfrm>
            <a:off x="6184800" y="3162300"/>
            <a:ext cx="993825"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78" name="Conector angulado 77"/>
          <p:cNvCxnSpPr>
            <a:stCxn id="71" idx="3"/>
            <a:endCxn id="76" idx="1"/>
          </p:cNvCxnSpPr>
          <p:nvPr/>
        </p:nvCxnSpPr>
        <p:spPr>
          <a:xfrm>
            <a:off x="11858625" y="3162300"/>
            <a:ext cx="993825" cy="1717645"/>
          </a:xfrm>
          <a:prstGeom prst="bentConnector3">
            <a:avLst>
              <a:gd name="adj1" fmla="val 50000"/>
            </a:avLst>
          </a:prstGeom>
          <a:ln w="38100">
            <a:tailEnd type="triangle"/>
          </a:ln>
        </p:spPr>
        <p:style>
          <a:lnRef idx="1">
            <a:schemeClr val="dk1"/>
          </a:lnRef>
          <a:fillRef idx="0">
            <a:schemeClr val="dk1"/>
          </a:fillRef>
          <a:effectRef idx="0">
            <a:schemeClr val="dk1"/>
          </a:effectRef>
          <a:fontRef idx="minor">
            <a:schemeClr val="tx1"/>
          </a:fontRef>
        </p:style>
      </p:cxnSp>
      <p:cxnSp>
        <p:nvCxnSpPr>
          <p:cNvPr id="79" name="Conector de seta reta 78"/>
          <p:cNvCxnSpPr>
            <a:stCxn id="71" idx="3"/>
            <a:endCxn id="73" idx="1"/>
          </p:cNvCxnSpPr>
          <p:nvPr/>
        </p:nvCxnSpPr>
        <p:spPr>
          <a:xfrm>
            <a:off x="11858625" y="3162300"/>
            <a:ext cx="993825"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80" name="Conector angulado 79"/>
          <p:cNvCxnSpPr>
            <a:stCxn id="71" idx="3"/>
          </p:cNvCxnSpPr>
          <p:nvPr/>
        </p:nvCxnSpPr>
        <p:spPr>
          <a:xfrm>
            <a:off x="11858625" y="3162300"/>
            <a:ext cx="993825" cy="3435290"/>
          </a:xfrm>
          <a:prstGeom prst="bentConnector3">
            <a:avLst>
              <a:gd name="adj1" fmla="val 50000"/>
            </a:avLst>
          </a:prstGeom>
          <a:ln w="38100">
            <a:tailEnd type="triangle"/>
          </a:ln>
        </p:spPr>
        <p:style>
          <a:lnRef idx="1">
            <a:schemeClr val="dk1"/>
          </a:lnRef>
          <a:fillRef idx="0">
            <a:schemeClr val="dk1"/>
          </a:fillRef>
          <a:effectRef idx="0">
            <a:schemeClr val="dk1"/>
          </a:effectRef>
          <a:fontRef idx="minor">
            <a:schemeClr val="tx1"/>
          </a:fontRef>
        </p:style>
      </p:cxnSp>
      <p:cxnSp>
        <p:nvCxnSpPr>
          <p:cNvPr id="81" name="Conector angulado 80"/>
          <p:cNvCxnSpPr/>
          <p:nvPr/>
        </p:nvCxnSpPr>
        <p:spPr>
          <a:xfrm>
            <a:off x="11858625" y="3162300"/>
            <a:ext cx="993825" cy="5093835"/>
          </a:xfrm>
          <a:prstGeom prst="bentConnector3">
            <a:avLst>
              <a:gd name="adj1" fmla="val 50000"/>
            </a:avLst>
          </a:prstGeom>
          <a:ln w="38100">
            <a:tailEnd type="triangle"/>
          </a:ln>
        </p:spPr>
        <p:style>
          <a:lnRef idx="1">
            <a:schemeClr val="dk1"/>
          </a:lnRef>
          <a:fillRef idx="0">
            <a:schemeClr val="dk1"/>
          </a:fillRef>
          <a:effectRef idx="0">
            <a:schemeClr val="dk1"/>
          </a:effectRef>
          <a:fontRef idx="minor">
            <a:schemeClr val="tx1"/>
          </a:fontRef>
        </p:style>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71" grpId="0" animBg="1"/>
      <p:bldP spid="72" grpId="0" animBg="1"/>
      <p:bldP spid="73" grpId="0" animBg="1"/>
      <p:bldP spid="74" grpId="0" animBg="1"/>
      <p:bldP spid="75" grpId="0" animBg="1"/>
      <p:bldP spid="7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620500" y="9296400"/>
            <a:ext cx="4161604" cy="952500"/>
            <a:chOff x="0" y="0"/>
            <a:chExt cx="5548806" cy="1270000"/>
          </a:xfrm>
        </p:grpSpPr>
        <p:sp>
          <p:nvSpPr>
            <p:cNvPr id="3" name="Freeform 3"/>
            <p:cNvSpPr/>
            <p:nvPr/>
          </p:nvSpPr>
          <p:spPr>
            <a:xfrm>
              <a:off x="0" y="0"/>
              <a:ext cx="3092174" cy="1270000"/>
            </a:xfrm>
            <a:custGeom>
              <a:avLst/>
              <a:gdLst/>
              <a:ahLst/>
              <a:cxnLst/>
              <a:rect l="l" t="t" r="r" b="b"/>
              <a:pathLst>
                <a:path w="3092174" h="1270000">
                  <a:moveTo>
                    <a:pt x="0" y="0"/>
                  </a:moveTo>
                  <a:lnTo>
                    <a:pt x="3092174" y="0"/>
                  </a:lnTo>
                  <a:lnTo>
                    <a:pt x="3092174" y="1270000"/>
                  </a:lnTo>
                  <a:lnTo>
                    <a:pt x="0" y="1270000"/>
                  </a:lnTo>
                  <a:lnTo>
                    <a:pt x="0" y="0"/>
                  </a:lnTo>
                  <a:close/>
                </a:path>
              </a:pathLst>
            </a:custGeom>
            <a:blipFill>
              <a:blip r:embed="rId2"/>
              <a:stretch>
                <a:fillRect/>
              </a:stretch>
            </a:blipFill>
          </p:spPr>
        </p:sp>
        <p:sp>
          <p:nvSpPr>
            <p:cNvPr id="4" name="Freeform 4"/>
            <p:cNvSpPr/>
            <p:nvPr/>
          </p:nvSpPr>
          <p:spPr>
            <a:xfrm>
              <a:off x="3650337" y="0"/>
              <a:ext cx="1898469" cy="1270000"/>
            </a:xfrm>
            <a:custGeom>
              <a:avLst/>
              <a:gdLst/>
              <a:ahLst/>
              <a:cxnLst/>
              <a:rect l="l" t="t" r="r" b="b"/>
              <a:pathLst>
                <a:path w="1898469" h="1270000">
                  <a:moveTo>
                    <a:pt x="0" y="0"/>
                  </a:moveTo>
                  <a:lnTo>
                    <a:pt x="1898469" y="0"/>
                  </a:lnTo>
                  <a:lnTo>
                    <a:pt x="1898469" y="1270000"/>
                  </a:lnTo>
                  <a:lnTo>
                    <a:pt x="0" y="1270000"/>
                  </a:lnTo>
                  <a:lnTo>
                    <a:pt x="0" y="0"/>
                  </a:lnTo>
                  <a:close/>
                </a:path>
              </a:pathLst>
            </a:custGeom>
            <a:blipFill>
              <a:blip r:embed="rId3"/>
              <a:stretch>
                <a:fillRect/>
              </a:stretch>
            </a:blipFill>
          </p:spPr>
        </p:sp>
      </p:grpSp>
      <p:grpSp>
        <p:nvGrpSpPr>
          <p:cNvPr id="9" name="Group 9"/>
          <p:cNvGrpSpPr/>
          <p:nvPr/>
        </p:nvGrpSpPr>
        <p:grpSpPr>
          <a:xfrm>
            <a:off x="1028700" y="167276"/>
            <a:ext cx="10705819" cy="642349"/>
            <a:chOff x="0" y="0"/>
            <a:chExt cx="14274425" cy="856465"/>
          </a:xfrm>
        </p:grpSpPr>
        <p:grpSp>
          <p:nvGrpSpPr>
            <p:cNvPr id="10" name="Group 10"/>
            <p:cNvGrpSpPr/>
            <p:nvPr/>
          </p:nvGrpSpPr>
          <p:grpSpPr>
            <a:xfrm rot="5400000">
              <a:off x="3854095" y="-999210"/>
              <a:ext cx="856465" cy="2854885"/>
              <a:chOff x="0" y="0"/>
              <a:chExt cx="376296" cy="1254321"/>
            </a:xfrm>
          </p:grpSpPr>
          <p:sp>
            <p:nvSpPr>
              <p:cNvPr id="11" name="Freeform 11"/>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DC6A1C">
                  <a:alpha val="24706"/>
                </a:srgbClr>
              </a:solidFill>
            </p:spPr>
          </p:sp>
          <p:sp>
            <p:nvSpPr>
              <p:cNvPr id="12" name="TextBox 12"/>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13" name="TextBox 13"/>
            <p:cNvSpPr txBox="1"/>
            <p:nvPr/>
          </p:nvSpPr>
          <p:spPr>
            <a:xfrm>
              <a:off x="2869159" y="265478"/>
              <a:ext cx="2826336"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2: Data treatment</a:t>
              </a:r>
            </a:p>
          </p:txBody>
        </p:sp>
        <p:grpSp>
          <p:nvGrpSpPr>
            <p:cNvPr id="14" name="Group 14"/>
            <p:cNvGrpSpPr/>
            <p:nvPr/>
          </p:nvGrpSpPr>
          <p:grpSpPr>
            <a:xfrm rot="5400000">
              <a:off x="6708980" y="-999210"/>
              <a:ext cx="856465" cy="2854885"/>
              <a:chOff x="0" y="0"/>
              <a:chExt cx="376296" cy="1254321"/>
            </a:xfrm>
          </p:grpSpPr>
          <p:sp>
            <p:nvSpPr>
              <p:cNvPr id="15" name="Freeform 15"/>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94177E">
                  <a:alpha val="24706"/>
                </a:srgbClr>
              </a:solidFill>
            </p:spPr>
          </p:sp>
          <p:sp>
            <p:nvSpPr>
              <p:cNvPr id="16" name="TextBox 16"/>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17" name="TextBox 17"/>
            <p:cNvSpPr txBox="1"/>
            <p:nvPr/>
          </p:nvSpPr>
          <p:spPr>
            <a:xfrm>
              <a:off x="5724044" y="108459"/>
              <a:ext cx="2826336" cy="610972"/>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3: Feature manipulation and comprehension</a:t>
              </a:r>
            </a:p>
          </p:txBody>
        </p:sp>
        <p:grpSp>
          <p:nvGrpSpPr>
            <p:cNvPr id="18" name="Group 18"/>
            <p:cNvGrpSpPr/>
            <p:nvPr/>
          </p:nvGrpSpPr>
          <p:grpSpPr>
            <a:xfrm rot="5400000">
              <a:off x="9563865" y="-999210"/>
              <a:ext cx="856465" cy="2854885"/>
              <a:chOff x="0" y="0"/>
              <a:chExt cx="376296" cy="1254321"/>
            </a:xfrm>
          </p:grpSpPr>
          <p:sp>
            <p:nvSpPr>
              <p:cNvPr id="19" name="Freeform 19"/>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A3A7A7">
                  <a:alpha val="24706"/>
                </a:srgbClr>
              </a:solidFill>
            </p:spPr>
          </p:sp>
          <p:sp>
            <p:nvSpPr>
              <p:cNvPr id="20" name="TextBox 20"/>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21" name="TextBox 21"/>
            <p:cNvSpPr txBox="1"/>
            <p:nvPr/>
          </p:nvSpPr>
          <p:spPr>
            <a:xfrm>
              <a:off x="8593204" y="265478"/>
              <a:ext cx="2797787"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4: Clustering</a:t>
              </a:r>
            </a:p>
          </p:txBody>
        </p:sp>
        <p:grpSp>
          <p:nvGrpSpPr>
            <p:cNvPr id="22" name="Group 22"/>
            <p:cNvGrpSpPr/>
            <p:nvPr/>
          </p:nvGrpSpPr>
          <p:grpSpPr>
            <a:xfrm rot="5400000">
              <a:off x="12418750" y="-999210"/>
              <a:ext cx="856465" cy="2854885"/>
              <a:chOff x="0" y="0"/>
              <a:chExt cx="376296" cy="1254321"/>
            </a:xfrm>
          </p:grpSpPr>
          <p:sp>
            <p:nvSpPr>
              <p:cNvPr id="23" name="Freeform 23"/>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8FC3F4"/>
              </a:solidFill>
            </p:spPr>
          </p:sp>
          <p:sp>
            <p:nvSpPr>
              <p:cNvPr id="24" name="TextBox 24"/>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25" name="TextBox 25"/>
            <p:cNvSpPr txBox="1"/>
            <p:nvPr/>
          </p:nvSpPr>
          <p:spPr>
            <a:xfrm>
              <a:off x="11448089" y="265478"/>
              <a:ext cx="2797787"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5: Forecasting</a:t>
              </a:r>
            </a:p>
          </p:txBody>
        </p:sp>
        <p:grpSp>
          <p:nvGrpSpPr>
            <p:cNvPr id="26" name="Group 26"/>
            <p:cNvGrpSpPr/>
            <p:nvPr/>
          </p:nvGrpSpPr>
          <p:grpSpPr>
            <a:xfrm rot="5400000">
              <a:off x="999210" y="-999210"/>
              <a:ext cx="856465" cy="2854885"/>
              <a:chOff x="0" y="0"/>
              <a:chExt cx="501728" cy="1672428"/>
            </a:xfrm>
          </p:grpSpPr>
          <p:sp>
            <p:nvSpPr>
              <p:cNvPr id="27" name="Freeform 27"/>
              <p:cNvSpPr/>
              <p:nvPr/>
            </p:nvSpPr>
            <p:spPr>
              <a:xfrm>
                <a:off x="0" y="0"/>
                <a:ext cx="501728" cy="1672428"/>
              </a:xfrm>
              <a:custGeom>
                <a:avLst/>
                <a:gdLst/>
                <a:ahLst/>
                <a:cxnLst/>
                <a:rect l="l" t="t" r="r" b="b"/>
                <a:pathLst>
                  <a:path w="501728" h="1672428">
                    <a:moveTo>
                      <a:pt x="205909" y="0"/>
                    </a:moveTo>
                    <a:lnTo>
                      <a:pt x="295819" y="0"/>
                    </a:lnTo>
                    <a:cubicBezTo>
                      <a:pt x="350430" y="0"/>
                      <a:pt x="402803" y="21694"/>
                      <a:pt x="441419" y="60309"/>
                    </a:cubicBezTo>
                    <a:cubicBezTo>
                      <a:pt x="480034" y="98925"/>
                      <a:pt x="501728" y="151299"/>
                      <a:pt x="501728" y="205909"/>
                    </a:cubicBezTo>
                    <a:lnTo>
                      <a:pt x="501728" y="1466519"/>
                    </a:lnTo>
                    <a:cubicBezTo>
                      <a:pt x="501728" y="1521129"/>
                      <a:pt x="480034" y="1573503"/>
                      <a:pt x="441419" y="1612119"/>
                    </a:cubicBezTo>
                    <a:cubicBezTo>
                      <a:pt x="402803" y="1650734"/>
                      <a:pt x="350430" y="1672428"/>
                      <a:pt x="295819" y="1672428"/>
                    </a:cubicBezTo>
                    <a:lnTo>
                      <a:pt x="205909" y="1672428"/>
                    </a:lnTo>
                    <a:cubicBezTo>
                      <a:pt x="151299" y="1672428"/>
                      <a:pt x="98925" y="1650734"/>
                      <a:pt x="60309" y="1612119"/>
                    </a:cubicBezTo>
                    <a:cubicBezTo>
                      <a:pt x="21694" y="1573503"/>
                      <a:pt x="0" y="1521129"/>
                      <a:pt x="0" y="1466519"/>
                    </a:cubicBezTo>
                    <a:lnTo>
                      <a:pt x="0" y="205909"/>
                    </a:lnTo>
                    <a:cubicBezTo>
                      <a:pt x="0" y="151299"/>
                      <a:pt x="21694" y="98925"/>
                      <a:pt x="60309" y="60309"/>
                    </a:cubicBezTo>
                    <a:cubicBezTo>
                      <a:pt x="98925" y="21694"/>
                      <a:pt x="151299" y="0"/>
                      <a:pt x="205909" y="0"/>
                    </a:cubicBezTo>
                    <a:close/>
                  </a:path>
                </a:pathLst>
              </a:custGeom>
              <a:solidFill>
                <a:srgbClr val="99C01A">
                  <a:alpha val="24706"/>
                </a:srgbClr>
              </a:solidFill>
            </p:spPr>
          </p:sp>
          <p:sp>
            <p:nvSpPr>
              <p:cNvPr id="28" name="TextBox 28"/>
              <p:cNvSpPr txBox="1"/>
              <p:nvPr/>
            </p:nvSpPr>
            <p:spPr>
              <a:xfrm>
                <a:off x="0" y="-47625"/>
                <a:ext cx="812800" cy="860425"/>
              </a:xfrm>
              <a:prstGeom prst="rect">
                <a:avLst/>
              </a:prstGeom>
            </p:spPr>
            <p:txBody>
              <a:bodyPr lIns="38100" tIns="38100" rIns="38100" bIns="38100" rtlCol="0" anchor="ctr"/>
              <a:lstStyle/>
              <a:p>
                <a:pPr algn="ctr">
                  <a:lnSpc>
                    <a:spcPts val="2660"/>
                  </a:lnSpc>
                </a:pPr>
                <a:endParaRPr/>
              </a:p>
            </p:txBody>
          </p:sp>
        </p:grpSp>
        <p:sp>
          <p:nvSpPr>
            <p:cNvPr id="29" name="TextBox 29"/>
            <p:cNvSpPr txBox="1"/>
            <p:nvPr/>
          </p:nvSpPr>
          <p:spPr>
            <a:xfrm>
              <a:off x="5710" y="265478"/>
              <a:ext cx="2843465"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1: Database formatting</a:t>
              </a:r>
            </a:p>
          </p:txBody>
        </p:sp>
      </p:grpSp>
      <p:sp>
        <p:nvSpPr>
          <p:cNvPr id="30" name="Freeform 30"/>
          <p:cNvSpPr/>
          <p:nvPr/>
        </p:nvSpPr>
        <p:spPr>
          <a:xfrm rot="-10800000">
            <a:off x="17259300" y="-677162"/>
            <a:ext cx="2479948" cy="4687187"/>
          </a:xfrm>
          <a:custGeom>
            <a:avLst/>
            <a:gdLst/>
            <a:ahLst/>
            <a:cxnLst/>
            <a:rect l="l" t="t" r="r" b="b"/>
            <a:pathLst>
              <a:path w="2479948" h="4687187">
                <a:moveTo>
                  <a:pt x="0" y="0"/>
                </a:moveTo>
                <a:lnTo>
                  <a:pt x="2479948" y="0"/>
                </a:lnTo>
                <a:lnTo>
                  <a:pt x="2479948" y="4687187"/>
                </a:lnTo>
                <a:lnTo>
                  <a:pt x="0" y="468718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1" name="Freeform 31"/>
          <p:cNvSpPr/>
          <p:nvPr/>
        </p:nvSpPr>
        <p:spPr>
          <a:xfrm rot="-10800000">
            <a:off x="-1238130" y="4210982"/>
            <a:ext cx="2266830" cy="4284387"/>
          </a:xfrm>
          <a:custGeom>
            <a:avLst/>
            <a:gdLst/>
            <a:ahLst/>
            <a:cxnLst/>
            <a:rect l="l" t="t" r="r" b="b"/>
            <a:pathLst>
              <a:path w="2266830" h="4284387">
                <a:moveTo>
                  <a:pt x="0" y="0"/>
                </a:moveTo>
                <a:lnTo>
                  <a:pt x="2266830" y="0"/>
                </a:lnTo>
                <a:lnTo>
                  <a:pt x="2266830" y="4284386"/>
                </a:lnTo>
                <a:lnTo>
                  <a:pt x="0" y="428438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2" name="Freeform 32"/>
          <p:cNvSpPr/>
          <p:nvPr/>
        </p:nvSpPr>
        <p:spPr>
          <a:xfrm>
            <a:off x="1504950" y="2000250"/>
            <a:ext cx="6111488" cy="7258050"/>
          </a:xfrm>
          <a:custGeom>
            <a:avLst/>
            <a:gdLst/>
            <a:ahLst/>
            <a:cxnLst/>
            <a:rect l="l" t="t" r="r" b="b"/>
            <a:pathLst>
              <a:path w="6111488" h="7258050">
                <a:moveTo>
                  <a:pt x="0" y="0"/>
                </a:moveTo>
                <a:lnTo>
                  <a:pt x="6111488" y="0"/>
                </a:lnTo>
                <a:lnTo>
                  <a:pt x="6111488" y="7258050"/>
                </a:lnTo>
                <a:lnTo>
                  <a:pt x="0" y="7258050"/>
                </a:lnTo>
                <a:lnTo>
                  <a:pt x="0" y="0"/>
                </a:lnTo>
                <a:close/>
              </a:path>
            </a:pathLst>
          </a:custGeom>
          <a:blipFill>
            <a:blip r:embed="rId6"/>
            <a:stretch>
              <a:fillRect/>
            </a:stretch>
          </a:blipFill>
        </p:spPr>
      </p:sp>
      <p:sp>
        <p:nvSpPr>
          <p:cNvPr id="33" name="TextBox 33"/>
          <p:cNvSpPr txBox="1"/>
          <p:nvPr/>
        </p:nvSpPr>
        <p:spPr>
          <a:xfrm>
            <a:off x="1028700" y="895350"/>
            <a:ext cx="12489924" cy="1104758"/>
          </a:xfrm>
          <a:prstGeom prst="rect">
            <a:avLst/>
          </a:prstGeom>
        </p:spPr>
        <p:txBody>
          <a:bodyPr lIns="0" tIns="0" rIns="0" bIns="0" rtlCol="0" anchor="t">
            <a:spAutoFit/>
          </a:bodyPr>
          <a:lstStyle/>
          <a:p>
            <a:pPr>
              <a:lnSpc>
                <a:spcPts val="8932"/>
              </a:lnSpc>
            </a:pPr>
            <a:r>
              <a:rPr lang="en-US" sz="6380">
                <a:solidFill>
                  <a:srgbClr val="000000"/>
                </a:solidFill>
                <a:latin typeface="Roboto"/>
              </a:rPr>
              <a:t>3: Forecasting</a:t>
            </a:r>
          </a:p>
        </p:txBody>
      </p:sp>
      <p:sp>
        <p:nvSpPr>
          <p:cNvPr id="34" name="TextBox 34"/>
          <p:cNvSpPr txBox="1"/>
          <p:nvPr/>
        </p:nvSpPr>
        <p:spPr>
          <a:xfrm>
            <a:off x="7616438" y="1904858"/>
            <a:ext cx="9642862" cy="6275070"/>
          </a:xfrm>
          <a:prstGeom prst="rect">
            <a:avLst/>
          </a:prstGeom>
        </p:spPr>
        <p:txBody>
          <a:bodyPr lIns="0" tIns="0" rIns="0" bIns="0" rtlCol="0" anchor="t">
            <a:spAutoFit/>
          </a:bodyPr>
          <a:lstStyle/>
          <a:p>
            <a:pPr marL="604519" lvl="1" indent="-302260">
              <a:lnSpc>
                <a:spcPts val="4199"/>
              </a:lnSpc>
              <a:buFont typeface="Arial"/>
              <a:buChar char="•"/>
            </a:pPr>
            <a:r>
              <a:rPr lang="en-US" sz="2799" dirty="0">
                <a:solidFill>
                  <a:srgbClr val="14110F"/>
                </a:solidFill>
                <a:latin typeface="Roboto"/>
              </a:rPr>
              <a:t>The 10 pairs with the best metrics were selected to illustrate the quality of the forecasting models.</a:t>
            </a:r>
          </a:p>
          <a:p>
            <a:pPr marL="604519" lvl="1" indent="-302260">
              <a:lnSpc>
                <a:spcPts val="4199"/>
              </a:lnSpc>
              <a:buFont typeface="Arial"/>
              <a:buChar char="•"/>
            </a:pPr>
            <a:r>
              <a:rPr lang="en-US" sz="2799" dirty="0">
                <a:solidFill>
                  <a:srgbClr val="14110F"/>
                </a:solidFill>
                <a:latin typeface="Roboto"/>
              </a:rPr>
              <a:t>It is evident that some combinations of medicines and hospitals perform better than others.</a:t>
            </a:r>
          </a:p>
          <a:p>
            <a:pPr marL="604519" lvl="1" indent="-302260">
              <a:lnSpc>
                <a:spcPts val="4199"/>
              </a:lnSpc>
              <a:buFont typeface="Arial"/>
              <a:buChar char="•"/>
            </a:pPr>
            <a:r>
              <a:rPr lang="en-US" sz="2799" dirty="0">
                <a:solidFill>
                  <a:srgbClr val="14110F"/>
                </a:solidFill>
                <a:latin typeface="Roboto"/>
              </a:rPr>
              <a:t>Some medicines, in different combinations, also perform well, indicating that clusters with more than 2 medicines could be effective.</a:t>
            </a:r>
          </a:p>
          <a:p>
            <a:pPr marL="604519" lvl="1" indent="-302260">
              <a:lnSpc>
                <a:spcPts val="4199"/>
              </a:lnSpc>
              <a:buFont typeface="Arial"/>
              <a:buChar char="•"/>
            </a:pPr>
            <a:r>
              <a:rPr lang="en-US" sz="2799" dirty="0">
                <a:solidFill>
                  <a:srgbClr val="14110F"/>
                </a:solidFill>
                <a:latin typeface="Roboto"/>
              </a:rPr>
              <a:t>After testing with 2 medicines, we also tested with 3 or more medicines, but the positive results did not repeat as expected.</a:t>
            </a:r>
          </a:p>
          <a:p>
            <a:pPr marL="604519" lvl="1" indent="-302260">
              <a:lnSpc>
                <a:spcPts val="4199"/>
              </a:lnSpc>
              <a:buFont typeface="Arial"/>
              <a:buChar char="•"/>
            </a:pPr>
            <a:r>
              <a:rPr lang="en-US" sz="2799" dirty="0">
                <a:solidFill>
                  <a:srgbClr val="14110F"/>
                </a:solidFill>
                <a:latin typeface="Roboto"/>
              </a:rPr>
              <a:t>A better technique for clustering time series could be applied, such as DTW (Dynamic Time Warping).</a:t>
            </a:r>
          </a:p>
        </p:txBody>
      </p:sp>
      <p:grpSp>
        <p:nvGrpSpPr>
          <p:cNvPr id="35" name="Group 5"/>
          <p:cNvGrpSpPr/>
          <p:nvPr/>
        </p:nvGrpSpPr>
        <p:grpSpPr>
          <a:xfrm>
            <a:off x="0" y="9258300"/>
            <a:ext cx="9134475" cy="1028700"/>
            <a:chOff x="0" y="0"/>
            <a:chExt cx="12179300" cy="1371600"/>
          </a:xfrm>
        </p:grpSpPr>
        <p:sp>
          <p:nvSpPr>
            <p:cNvPr id="36" name="AutoShape 6"/>
            <p:cNvSpPr/>
            <p:nvPr/>
          </p:nvSpPr>
          <p:spPr>
            <a:xfrm>
              <a:off x="1625600" y="0"/>
              <a:ext cx="10553700" cy="1371600"/>
            </a:xfrm>
            <a:prstGeom prst="rect">
              <a:avLst/>
            </a:prstGeom>
            <a:solidFill>
              <a:srgbClr val="8FC3F4"/>
            </a:solidFill>
          </p:spPr>
        </p:sp>
        <p:sp>
          <p:nvSpPr>
            <p:cNvPr id="37" name="Freeform 8"/>
            <p:cNvSpPr/>
            <p:nvPr/>
          </p:nvSpPr>
          <p:spPr>
            <a:xfrm>
              <a:off x="0" y="0"/>
              <a:ext cx="1625600" cy="1371600"/>
            </a:xfrm>
            <a:custGeom>
              <a:avLst/>
              <a:gdLst/>
              <a:ahLst/>
              <a:cxnLst/>
              <a:rect l="l" t="t" r="r" b="b"/>
              <a:pathLst>
                <a:path w="316130" h="266735">
                  <a:moveTo>
                    <a:pt x="0" y="0"/>
                  </a:moveTo>
                  <a:lnTo>
                    <a:pt x="316130" y="0"/>
                  </a:lnTo>
                  <a:lnTo>
                    <a:pt x="316130" y="266735"/>
                  </a:lnTo>
                  <a:lnTo>
                    <a:pt x="0" y="266735"/>
                  </a:lnTo>
                  <a:close/>
                </a:path>
              </a:pathLst>
            </a:custGeom>
            <a:solidFill>
              <a:srgbClr val="000000"/>
            </a:solidFill>
          </p:spPr>
          <p:txBody>
            <a:bodyPr/>
            <a:lstStyle/>
            <a:p>
              <a:pPr algn="ctr"/>
              <a:r>
                <a:rPr lang="fr-FR" sz="5400" dirty="0" smtClean="0">
                  <a:ln>
                    <a:solidFill>
                      <a:schemeClr val="bg1"/>
                    </a:solidFill>
                  </a:ln>
                  <a:solidFill>
                    <a:schemeClr val="bg1"/>
                  </a:solidFill>
                </a:rPr>
                <a:t>22</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620500" y="9296400"/>
            <a:ext cx="4161604" cy="952500"/>
            <a:chOff x="0" y="0"/>
            <a:chExt cx="5548806" cy="1270000"/>
          </a:xfrm>
        </p:grpSpPr>
        <p:sp>
          <p:nvSpPr>
            <p:cNvPr id="3" name="Freeform 3"/>
            <p:cNvSpPr/>
            <p:nvPr/>
          </p:nvSpPr>
          <p:spPr>
            <a:xfrm>
              <a:off x="0" y="0"/>
              <a:ext cx="3092174" cy="1270000"/>
            </a:xfrm>
            <a:custGeom>
              <a:avLst/>
              <a:gdLst/>
              <a:ahLst/>
              <a:cxnLst/>
              <a:rect l="l" t="t" r="r" b="b"/>
              <a:pathLst>
                <a:path w="3092174" h="1270000">
                  <a:moveTo>
                    <a:pt x="0" y="0"/>
                  </a:moveTo>
                  <a:lnTo>
                    <a:pt x="3092174" y="0"/>
                  </a:lnTo>
                  <a:lnTo>
                    <a:pt x="3092174" y="1270000"/>
                  </a:lnTo>
                  <a:lnTo>
                    <a:pt x="0" y="1270000"/>
                  </a:lnTo>
                  <a:lnTo>
                    <a:pt x="0" y="0"/>
                  </a:lnTo>
                  <a:close/>
                </a:path>
              </a:pathLst>
            </a:custGeom>
            <a:blipFill>
              <a:blip r:embed="rId2"/>
              <a:stretch>
                <a:fillRect/>
              </a:stretch>
            </a:blipFill>
          </p:spPr>
        </p:sp>
        <p:sp>
          <p:nvSpPr>
            <p:cNvPr id="4" name="Freeform 4"/>
            <p:cNvSpPr/>
            <p:nvPr/>
          </p:nvSpPr>
          <p:spPr>
            <a:xfrm>
              <a:off x="3650337" y="0"/>
              <a:ext cx="1898469" cy="1270000"/>
            </a:xfrm>
            <a:custGeom>
              <a:avLst/>
              <a:gdLst/>
              <a:ahLst/>
              <a:cxnLst/>
              <a:rect l="l" t="t" r="r" b="b"/>
              <a:pathLst>
                <a:path w="1898469" h="1270000">
                  <a:moveTo>
                    <a:pt x="0" y="0"/>
                  </a:moveTo>
                  <a:lnTo>
                    <a:pt x="1898469" y="0"/>
                  </a:lnTo>
                  <a:lnTo>
                    <a:pt x="1898469" y="1270000"/>
                  </a:lnTo>
                  <a:lnTo>
                    <a:pt x="0" y="1270000"/>
                  </a:lnTo>
                  <a:lnTo>
                    <a:pt x="0" y="0"/>
                  </a:lnTo>
                  <a:close/>
                </a:path>
              </a:pathLst>
            </a:custGeom>
            <a:blipFill>
              <a:blip r:embed="rId3"/>
              <a:stretch>
                <a:fillRect/>
              </a:stretch>
            </a:blipFill>
          </p:spPr>
        </p:sp>
      </p:grpSp>
      <p:grpSp>
        <p:nvGrpSpPr>
          <p:cNvPr id="9" name="Group 9"/>
          <p:cNvGrpSpPr/>
          <p:nvPr/>
        </p:nvGrpSpPr>
        <p:grpSpPr>
          <a:xfrm>
            <a:off x="1028700" y="167276"/>
            <a:ext cx="10705819" cy="642349"/>
            <a:chOff x="0" y="0"/>
            <a:chExt cx="14274425" cy="856465"/>
          </a:xfrm>
        </p:grpSpPr>
        <p:grpSp>
          <p:nvGrpSpPr>
            <p:cNvPr id="10" name="Group 10"/>
            <p:cNvGrpSpPr/>
            <p:nvPr/>
          </p:nvGrpSpPr>
          <p:grpSpPr>
            <a:xfrm rot="5400000">
              <a:off x="3854095" y="-999210"/>
              <a:ext cx="856465" cy="2854885"/>
              <a:chOff x="0" y="0"/>
              <a:chExt cx="376296" cy="1254321"/>
            </a:xfrm>
          </p:grpSpPr>
          <p:sp>
            <p:nvSpPr>
              <p:cNvPr id="11" name="Freeform 11"/>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DC6A1C">
                  <a:alpha val="24706"/>
                </a:srgbClr>
              </a:solidFill>
            </p:spPr>
          </p:sp>
          <p:sp>
            <p:nvSpPr>
              <p:cNvPr id="12" name="TextBox 12"/>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13" name="TextBox 13"/>
            <p:cNvSpPr txBox="1"/>
            <p:nvPr/>
          </p:nvSpPr>
          <p:spPr>
            <a:xfrm>
              <a:off x="2869159" y="265478"/>
              <a:ext cx="2826336"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2: Data treatment</a:t>
              </a:r>
            </a:p>
          </p:txBody>
        </p:sp>
        <p:grpSp>
          <p:nvGrpSpPr>
            <p:cNvPr id="14" name="Group 14"/>
            <p:cNvGrpSpPr/>
            <p:nvPr/>
          </p:nvGrpSpPr>
          <p:grpSpPr>
            <a:xfrm rot="5400000">
              <a:off x="6708980" y="-999210"/>
              <a:ext cx="856465" cy="2854885"/>
              <a:chOff x="0" y="0"/>
              <a:chExt cx="376296" cy="1254321"/>
            </a:xfrm>
          </p:grpSpPr>
          <p:sp>
            <p:nvSpPr>
              <p:cNvPr id="15" name="Freeform 15"/>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94177E">
                  <a:alpha val="24706"/>
                </a:srgbClr>
              </a:solidFill>
            </p:spPr>
          </p:sp>
          <p:sp>
            <p:nvSpPr>
              <p:cNvPr id="16" name="TextBox 16"/>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17" name="TextBox 17"/>
            <p:cNvSpPr txBox="1"/>
            <p:nvPr/>
          </p:nvSpPr>
          <p:spPr>
            <a:xfrm>
              <a:off x="5724044" y="108459"/>
              <a:ext cx="2826336" cy="610972"/>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3: Feature manipulation and comprehension</a:t>
              </a:r>
            </a:p>
          </p:txBody>
        </p:sp>
        <p:grpSp>
          <p:nvGrpSpPr>
            <p:cNvPr id="18" name="Group 18"/>
            <p:cNvGrpSpPr/>
            <p:nvPr/>
          </p:nvGrpSpPr>
          <p:grpSpPr>
            <a:xfrm rot="5400000">
              <a:off x="9563865" y="-999210"/>
              <a:ext cx="856465" cy="2854885"/>
              <a:chOff x="0" y="0"/>
              <a:chExt cx="376296" cy="1254321"/>
            </a:xfrm>
          </p:grpSpPr>
          <p:sp>
            <p:nvSpPr>
              <p:cNvPr id="19" name="Freeform 19"/>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A3A7A7">
                  <a:alpha val="24706"/>
                </a:srgbClr>
              </a:solidFill>
            </p:spPr>
          </p:sp>
          <p:sp>
            <p:nvSpPr>
              <p:cNvPr id="20" name="TextBox 20"/>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21" name="TextBox 21"/>
            <p:cNvSpPr txBox="1"/>
            <p:nvPr/>
          </p:nvSpPr>
          <p:spPr>
            <a:xfrm>
              <a:off x="8593204" y="265478"/>
              <a:ext cx="2797787"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4: Clustering</a:t>
              </a:r>
            </a:p>
          </p:txBody>
        </p:sp>
        <p:grpSp>
          <p:nvGrpSpPr>
            <p:cNvPr id="22" name="Group 22"/>
            <p:cNvGrpSpPr/>
            <p:nvPr/>
          </p:nvGrpSpPr>
          <p:grpSpPr>
            <a:xfrm rot="5400000">
              <a:off x="12418750" y="-999210"/>
              <a:ext cx="856465" cy="2854885"/>
              <a:chOff x="0" y="0"/>
              <a:chExt cx="376296" cy="1254321"/>
            </a:xfrm>
          </p:grpSpPr>
          <p:sp>
            <p:nvSpPr>
              <p:cNvPr id="23" name="Freeform 23"/>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8FC3F4"/>
              </a:solidFill>
            </p:spPr>
          </p:sp>
          <p:sp>
            <p:nvSpPr>
              <p:cNvPr id="24" name="TextBox 24"/>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25" name="TextBox 25"/>
            <p:cNvSpPr txBox="1"/>
            <p:nvPr/>
          </p:nvSpPr>
          <p:spPr>
            <a:xfrm>
              <a:off x="11448089" y="265478"/>
              <a:ext cx="2797787"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5: Forecasting</a:t>
              </a:r>
            </a:p>
          </p:txBody>
        </p:sp>
        <p:grpSp>
          <p:nvGrpSpPr>
            <p:cNvPr id="26" name="Group 26"/>
            <p:cNvGrpSpPr/>
            <p:nvPr/>
          </p:nvGrpSpPr>
          <p:grpSpPr>
            <a:xfrm rot="5400000">
              <a:off x="999210" y="-999210"/>
              <a:ext cx="856465" cy="2854885"/>
              <a:chOff x="0" y="0"/>
              <a:chExt cx="501728" cy="1672428"/>
            </a:xfrm>
          </p:grpSpPr>
          <p:sp>
            <p:nvSpPr>
              <p:cNvPr id="27" name="Freeform 27"/>
              <p:cNvSpPr/>
              <p:nvPr/>
            </p:nvSpPr>
            <p:spPr>
              <a:xfrm>
                <a:off x="0" y="0"/>
                <a:ext cx="501728" cy="1672428"/>
              </a:xfrm>
              <a:custGeom>
                <a:avLst/>
                <a:gdLst/>
                <a:ahLst/>
                <a:cxnLst/>
                <a:rect l="l" t="t" r="r" b="b"/>
                <a:pathLst>
                  <a:path w="501728" h="1672428">
                    <a:moveTo>
                      <a:pt x="205909" y="0"/>
                    </a:moveTo>
                    <a:lnTo>
                      <a:pt x="295819" y="0"/>
                    </a:lnTo>
                    <a:cubicBezTo>
                      <a:pt x="350430" y="0"/>
                      <a:pt x="402803" y="21694"/>
                      <a:pt x="441419" y="60309"/>
                    </a:cubicBezTo>
                    <a:cubicBezTo>
                      <a:pt x="480034" y="98925"/>
                      <a:pt x="501728" y="151299"/>
                      <a:pt x="501728" y="205909"/>
                    </a:cubicBezTo>
                    <a:lnTo>
                      <a:pt x="501728" y="1466519"/>
                    </a:lnTo>
                    <a:cubicBezTo>
                      <a:pt x="501728" y="1521129"/>
                      <a:pt x="480034" y="1573503"/>
                      <a:pt x="441419" y="1612119"/>
                    </a:cubicBezTo>
                    <a:cubicBezTo>
                      <a:pt x="402803" y="1650734"/>
                      <a:pt x="350430" y="1672428"/>
                      <a:pt x="295819" y="1672428"/>
                    </a:cubicBezTo>
                    <a:lnTo>
                      <a:pt x="205909" y="1672428"/>
                    </a:lnTo>
                    <a:cubicBezTo>
                      <a:pt x="151299" y="1672428"/>
                      <a:pt x="98925" y="1650734"/>
                      <a:pt x="60309" y="1612119"/>
                    </a:cubicBezTo>
                    <a:cubicBezTo>
                      <a:pt x="21694" y="1573503"/>
                      <a:pt x="0" y="1521129"/>
                      <a:pt x="0" y="1466519"/>
                    </a:cubicBezTo>
                    <a:lnTo>
                      <a:pt x="0" y="205909"/>
                    </a:lnTo>
                    <a:cubicBezTo>
                      <a:pt x="0" y="151299"/>
                      <a:pt x="21694" y="98925"/>
                      <a:pt x="60309" y="60309"/>
                    </a:cubicBezTo>
                    <a:cubicBezTo>
                      <a:pt x="98925" y="21694"/>
                      <a:pt x="151299" y="0"/>
                      <a:pt x="205909" y="0"/>
                    </a:cubicBezTo>
                    <a:close/>
                  </a:path>
                </a:pathLst>
              </a:custGeom>
              <a:solidFill>
                <a:srgbClr val="99C01A">
                  <a:alpha val="24706"/>
                </a:srgbClr>
              </a:solidFill>
            </p:spPr>
          </p:sp>
          <p:sp>
            <p:nvSpPr>
              <p:cNvPr id="28" name="TextBox 28"/>
              <p:cNvSpPr txBox="1"/>
              <p:nvPr/>
            </p:nvSpPr>
            <p:spPr>
              <a:xfrm>
                <a:off x="0" y="-47625"/>
                <a:ext cx="812800" cy="860425"/>
              </a:xfrm>
              <a:prstGeom prst="rect">
                <a:avLst/>
              </a:prstGeom>
            </p:spPr>
            <p:txBody>
              <a:bodyPr lIns="38100" tIns="38100" rIns="38100" bIns="38100" rtlCol="0" anchor="ctr"/>
              <a:lstStyle/>
              <a:p>
                <a:pPr algn="ctr">
                  <a:lnSpc>
                    <a:spcPts val="2660"/>
                  </a:lnSpc>
                </a:pPr>
                <a:endParaRPr/>
              </a:p>
            </p:txBody>
          </p:sp>
        </p:grpSp>
        <p:sp>
          <p:nvSpPr>
            <p:cNvPr id="29" name="TextBox 29"/>
            <p:cNvSpPr txBox="1"/>
            <p:nvPr/>
          </p:nvSpPr>
          <p:spPr>
            <a:xfrm>
              <a:off x="5710" y="265478"/>
              <a:ext cx="2843465"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1: Database formatting</a:t>
              </a:r>
            </a:p>
          </p:txBody>
        </p:sp>
      </p:grpSp>
      <p:sp>
        <p:nvSpPr>
          <p:cNvPr id="30" name="Freeform 30"/>
          <p:cNvSpPr/>
          <p:nvPr/>
        </p:nvSpPr>
        <p:spPr>
          <a:xfrm rot="-10800000">
            <a:off x="17259300" y="-677162"/>
            <a:ext cx="2479948" cy="4687187"/>
          </a:xfrm>
          <a:custGeom>
            <a:avLst/>
            <a:gdLst/>
            <a:ahLst/>
            <a:cxnLst/>
            <a:rect l="l" t="t" r="r" b="b"/>
            <a:pathLst>
              <a:path w="2479948" h="4687187">
                <a:moveTo>
                  <a:pt x="0" y="0"/>
                </a:moveTo>
                <a:lnTo>
                  <a:pt x="2479948" y="0"/>
                </a:lnTo>
                <a:lnTo>
                  <a:pt x="2479948" y="4687187"/>
                </a:lnTo>
                <a:lnTo>
                  <a:pt x="0" y="468718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1" name="Freeform 31"/>
          <p:cNvSpPr/>
          <p:nvPr/>
        </p:nvSpPr>
        <p:spPr>
          <a:xfrm rot="-10800000">
            <a:off x="-1238130" y="4210982"/>
            <a:ext cx="2266830" cy="4284387"/>
          </a:xfrm>
          <a:custGeom>
            <a:avLst/>
            <a:gdLst/>
            <a:ahLst/>
            <a:cxnLst/>
            <a:rect l="l" t="t" r="r" b="b"/>
            <a:pathLst>
              <a:path w="2266830" h="4284387">
                <a:moveTo>
                  <a:pt x="0" y="0"/>
                </a:moveTo>
                <a:lnTo>
                  <a:pt x="2266830" y="0"/>
                </a:lnTo>
                <a:lnTo>
                  <a:pt x="2266830" y="4284386"/>
                </a:lnTo>
                <a:lnTo>
                  <a:pt x="0" y="428438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2" name="Freeform 32"/>
          <p:cNvSpPr/>
          <p:nvPr/>
        </p:nvSpPr>
        <p:spPr>
          <a:xfrm>
            <a:off x="1504950" y="2000250"/>
            <a:ext cx="10542545" cy="6244300"/>
          </a:xfrm>
          <a:custGeom>
            <a:avLst/>
            <a:gdLst/>
            <a:ahLst/>
            <a:cxnLst/>
            <a:rect l="l" t="t" r="r" b="b"/>
            <a:pathLst>
              <a:path w="10542545" h="6244300">
                <a:moveTo>
                  <a:pt x="0" y="0"/>
                </a:moveTo>
                <a:lnTo>
                  <a:pt x="10542545" y="0"/>
                </a:lnTo>
                <a:lnTo>
                  <a:pt x="10542545" y="6244300"/>
                </a:lnTo>
                <a:lnTo>
                  <a:pt x="0" y="6244300"/>
                </a:lnTo>
                <a:lnTo>
                  <a:pt x="0" y="0"/>
                </a:lnTo>
                <a:close/>
              </a:path>
            </a:pathLst>
          </a:custGeom>
          <a:blipFill>
            <a:blip r:embed="rId6"/>
            <a:stretch>
              <a:fillRect/>
            </a:stretch>
          </a:blipFill>
        </p:spPr>
      </p:sp>
      <p:sp>
        <p:nvSpPr>
          <p:cNvPr id="33" name="Freeform 33"/>
          <p:cNvSpPr/>
          <p:nvPr/>
        </p:nvSpPr>
        <p:spPr>
          <a:xfrm>
            <a:off x="12237995" y="2000108"/>
            <a:ext cx="5021305" cy="1216502"/>
          </a:xfrm>
          <a:custGeom>
            <a:avLst/>
            <a:gdLst/>
            <a:ahLst/>
            <a:cxnLst/>
            <a:rect l="l" t="t" r="r" b="b"/>
            <a:pathLst>
              <a:path w="5021305" h="1216502">
                <a:moveTo>
                  <a:pt x="0" y="0"/>
                </a:moveTo>
                <a:lnTo>
                  <a:pt x="5021305" y="0"/>
                </a:lnTo>
                <a:lnTo>
                  <a:pt x="5021305" y="1216502"/>
                </a:lnTo>
                <a:lnTo>
                  <a:pt x="0" y="1216502"/>
                </a:lnTo>
                <a:lnTo>
                  <a:pt x="0" y="0"/>
                </a:lnTo>
                <a:close/>
              </a:path>
            </a:pathLst>
          </a:custGeom>
          <a:blipFill>
            <a:blip r:embed="rId7"/>
            <a:stretch>
              <a:fillRect/>
            </a:stretch>
          </a:blipFill>
        </p:spPr>
      </p:sp>
      <p:sp>
        <p:nvSpPr>
          <p:cNvPr id="34" name="TextBox 34"/>
          <p:cNvSpPr txBox="1"/>
          <p:nvPr/>
        </p:nvSpPr>
        <p:spPr>
          <a:xfrm>
            <a:off x="1028700" y="895350"/>
            <a:ext cx="12489924" cy="1104758"/>
          </a:xfrm>
          <a:prstGeom prst="rect">
            <a:avLst/>
          </a:prstGeom>
        </p:spPr>
        <p:txBody>
          <a:bodyPr lIns="0" tIns="0" rIns="0" bIns="0" rtlCol="0" anchor="t">
            <a:spAutoFit/>
          </a:bodyPr>
          <a:lstStyle/>
          <a:p>
            <a:pPr>
              <a:lnSpc>
                <a:spcPts val="8932"/>
              </a:lnSpc>
            </a:pPr>
            <a:r>
              <a:rPr lang="en-US" sz="6380">
                <a:solidFill>
                  <a:srgbClr val="000000"/>
                </a:solidFill>
                <a:latin typeface="Roboto"/>
              </a:rPr>
              <a:t>3: Forecasting</a:t>
            </a:r>
          </a:p>
        </p:txBody>
      </p:sp>
      <p:sp>
        <p:nvSpPr>
          <p:cNvPr id="35" name="TextBox 35"/>
          <p:cNvSpPr txBox="1"/>
          <p:nvPr/>
        </p:nvSpPr>
        <p:spPr>
          <a:xfrm>
            <a:off x="12237995" y="3745230"/>
            <a:ext cx="5021305" cy="2607945"/>
          </a:xfrm>
          <a:prstGeom prst="rect">
            <a:avLst/>
          </a:prstGeom>
        </p:spPr>
        <p:txBody>
          <a:bodyPr lIns="0" tIns="0" rIns="0" bIns="0" rtlCol="0" anchor="t">
            <a:spAutoFit/>
          </a:bodyPr>
          <a:lstStyle/>
          <a:p>
            <a:pPr marL="604519" lvl="1" indent="-302260">
              <a:lnSpc>
                <a:spcPts val="4199"/>
              </a:lnSpc>
              <a:buFont typeface="Arial"/>
              <a:buChar char="•"/>
            </a:pPr>
            <a:r>
              <a:rPr lang="en-US" sz="2799" dirty="0">
                <a:solidFill>
                  <a:srgbClr val="14110F"/>
                </a:solidFill>
                <a:latin typeface="Roboto"/>
              </a:rPr>
              <a:t>Even with different magnitudes, similarities were still present, which resulted in favorable forecasting evaluations.</a:t>
            </a:r>
          </a:p>
        </p:txBody>
      </p:sp>
      <p:grpSp>
        <p:nvGrpSpPr>
          <p:cNvPr id="36" name="Group 5"/>
          <p:cNvGrpSpPr/>
          <p:nvPr/>
        </p:nvGrpSpPr>
        <p:grpSpPr>
          <a:xfrm>
            <a:off x="0" y="9258300"/>
            <a:ext cx="9134475" cy="1028700"/>
            <a:chOff x="0" y="0"/>
            <a:chExt cx="12179300" cy="1371600"/>
          </a:xfrm>
        </p:grpSpPr>
        <p:sp>
          <p:nvSpPr>
            <p:cNvPr id="37" name="AutoShape 6"/>
            <p:cNvSpPr/>
            <p:nvPr/>
          </p:nvSpPr>
          <p:spPr>
            <a:xfrm>
              <a:off x="1625600" y="0"/>
              <a:ext cx="10553700" cy="1371600"/>
            </a:xfrm>
            <a:prstGeom prst="rect">
              <a:avLst/>
            </a:prstGeom>
            <a:solidFill>
              <a:srgbClr val="8FC3F4"/>
            </a:solidFill>
          </p:spPr>
        </p:sp>
        <p:sp>
          <p:nvSpPr>
            <p:cNvPr id="38" name="Freeform 8"/>
            <p:cNvSpPr/>
            <p:nvPr/>
          </p:nvSpPr>
          <p:spPr>
            <a:xfrm>
              <a:off x="0" y="0"/>
              <a:ext cx="1625600" cy="1371600"/>
            </a:xfrm>
            <a:custGeom>
              <a:avLst/>
              <a:gdLst/>
              <a:ahLst/>
              <a:cxnLst/>
              <a:rect l="l" t="t" r="r" b="b"/>
              <a:pathLst>
                <a:path w="316130" h="266735">
                  <a:moveTo>
                    <a:pt x="0" y="0"/>
                  </a:moveTo>
                  <a:lnTo>
                    <a:pt x="316130" y="0"/>
                  </a:lnTo>
                  <a:lnTo>
                    <a:pt x="316130" y="266735"/>
                  </a:lnTo>
                  <a:lnTo>
                    <a:pt x="0" y="266735"/>
                  </a:lnTo>
                  <a:close/>
                </a:path>
              </a:pathLst>
            </a:custGeom>
            <a:solidFill>
              <a:srgbClr val="000000"/>
            </a:solidFill>
          </p:spPr>
          <p:txBody>
            <a:bodyPr/>
            <a:lstStyle/>
            <a:p>
              <a:pPr algn="ctr"/>
              <a:r>
                <a:rPr lang="fr-FR" sz="5400" dirty="0" smtClean="0">
                  <a:ln>
                    <a:solidFill>
                      <a:schemeClr val="bg1"/>
                    </a:solidFill>
                  </a:ln>
                  <a:solidFill>
                    <a:schemeClr val="bg1"/>
                  </a:solidFill>
                </a:rPr>
                <a:t>23</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620500" y="9296400"/>
            <a:ext cx="4161604" cy="952500"/>
            <a:chOff x="0" y="0"/>
            <a:chExt cx="5548806" cy="1270000"/>
          </a:xfrm>
        </p:grpSpPr>
        <p:sp>
          <p:nvSpPr>
            <p:cNvPr id="3" name="Freeform 3"/>
            <p:cNvSpPr/>
            <p:nvPr/>
          </p:nvSpPr>
          <p:spPr>
            <a:xfrm>
              <a:off x="0" y="0"/>
              <a:ext cx="3092174" cy="1270000"/>
            </a:xfrm>
            <a:custGeom>
              <a:avLst/>
              <a:gdLst/>
              <a:ahLst/>
              <a:cxnLst/>
              <a:rect l="l" t="t" r="r" b="b"/>
              <a:pathLst>
                <a:path w="3092174" h="1270000">
                  <a:moveTo>
                    <a:pt x="0" y="0"/>
                  </a:moveTo>
                  <a:lnTo>
                    <a:pt x="3092174" y="0"/>
                  </a:lnTo>
                  <a:lnTo>
                    <a:pt x="3092174" y="1270000"/>
                  </a:lnTo>
                  <a:lnTo>
                    <a:pt x="0" y="1270000"/>
                  </a:lnTo>
                  <a:lnTo>
                    <a:pt x="0" y="0"/>
                  </a:lnTo>
                  <a:close/>
                </a:path>
              </a:pathLst>
            </a:custGeom>
            <a:blipFill>
              <a:blip r:embed="rId2"/>
              <a:stretch>
                <a:fillRect/>
              </a:stretch>
            </a:blipFill>
          </p:spPr>
        </p:sp>
        <p:sp>
          <p:nvSpPr>
            <p:cNvPr id="4" name="Freeform 4"/>
            <p:cNvSpPr/>
            <p:nvPr/>
          </p:nvSpPr>
          <p:spPr>
            <a:xfrm>
              <a:off x="3650337" y="0"/>
              <a:ext cx="1898469" cy="1270000"/>
            </a:xfrm>
            <a:custGeom>
              <a:avLst/>
              <a:gdLst/>
              <a:ahLst/>
              <a:cxnLst/>
              <a:rect l="l" t="t" r="r" b="b"/>
              <a:pathLst>
                <a:path w="1898469" h="1270000">
                  <a:moveTo>
                    <a:pt x="0" y="0"/>
                  </a:moveTo>
                  <a:lnTo>
                    <a:pt x="1898469" y="0"/>
                  </a:lnTo>
                  <a:lnTo>
                    <a:pt x="1898469" y="1270000"/>
                  </a:lnTo>
                  <a:lnTo>
                    <a:pt x="0" y="1270000"/>
                  </a:lnTo>
                  <a:lnTo>
                    <a:pt x="0" y="0"/>
                  </a:lnTo>
                  <a:close/>
                </a:path>
              </a:pathLst>
            </a:custGeom>
            <a:blipFill>
              <a:blip r:embed="rId3"/>
              <a:stretch>
                <a:fillRect/>
              </a:stretch>
            </a:blipFill>
          </p:spPr>
        </p:sp>
      </p:grpSp>
      <p:grpSp>
        <p:nvGrpSpPr>
          <p:cNvPr id="9" name="Group 9"/>
          <p:cNvGrpSpPr/>
          <p:nvPr/>
        </p:nvGrpSpPr>
        <p:grpSpPr>
          <a:xfrm>
            <a:off x="1028700" y="167276"/>
            <a:ext cx="10705819" cy="642349"/>
            <a:chOff x="0" y="0"/>
            <a:chExt cx="14274425" cy="856465"/>
          </a:xfrm>
        </p:grpSpPr>
        <p:grpSp>
          <p:nvGrpSpPr>
            <p:cNvPr id="10" name="Group 10"/>
            <p:cNvGrpSpPr/>
            <p:nvPr/>
          </p:nvGrpSpPr>
          <p:grpSpPr>
            <a:xfrm rot="5400000">
              <a:off x="3854095" y="-999210"/>
              <a:ext cx="856465" cy="2854885"/>
              <a:chOff x="0" y="0"/>
              <a:chExt cx="376296" cy="1254321"/>
            </a:xfrm>
          </p:grpSpPr>
          <p:sp>
            <p:nvSpPr>
              <p:cNvPr id="11" name="Freeform 11"/>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DC6A1C">
                  <a:alpha val="24706"/>
                </a:srgbClr>
              </a:solidFill>
            </p:spPr>
          </p:sp>
          <p:sp>
            <p:nvSpPr>
              <p:cNvPr id="12" name="TextBox 12"/>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13" name="TextBox 13"/>
            <p:cNvSpPr txBox="1"/>
            <p:nvPr/>
          </p:nvSpPr>
          <p:spPr>
            <a:xfrm>
              <a:off x="2869159" y="265478"/>
              <a:ext cx="2826336"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2: Data treatment</a:t>
              </a:r>
            </a:p>
          </p:txBody>
        </p:sp>
        <p:grpSp>
          <p:nvGrpSpPr>
            <p:cNvPr id="14" name="Group 14"/>
            <p:cNvGrpSpPr/>
            <p:nvPr/>
          </p:nvGrpSpPr>
          <p:grpSpPr>
            <a:xfrm rot="5400000">
              <a:off x="6708980" y="-999210"/>
              <a:ext cx="856465" cy="2854885"/>
              <a:chOff x="0" y="0"/>
              <a:chExt cx="376296" cy="1254321"/>
            </a:xfrm>
          </p:grpSpPr>
          <p:sp>
            <p:nvSpPr>
              <p:cNvPr id="15" name="Freeform 15"/>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94177E">
                  <a:alpha val="24706"/>
                </a:srgbClr>
              </a:solidFill>
            </p:spPr>
          </p:sp>
          <p:sp>
            <p:nvSpPr>
              <p:cNvPr id="16" name="TextBox 16"/>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17" name="TextBox 17"/>
            <p:cNvSpPr txBox="1"/>
            <p:nvPr/>
          </p:nvSpPr>
          <p:spPr>
            <a:xfrm>
              <a:off x="5724044" y="108459"/>
              <a:ext cx="2826336" cy="610972"/>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3: Feature manipulation and comprehension</a:t>
              </a:r>
            </a:p>
          </p:txBody>
        </p:sp>
        <p:grpSp>
          <p:nvGrpSpPr>
            <p:cNvPr id="18" name="Group 18"/>
            <p:cNvGrpSpPr/>
            <p:nvPr/>
          </p:nvGrpSpPr>
          <p:grpSpPr>
            <a:xfrm rot="5400000">
              <a:off x="9563865" y="-999210"/>
              <a:ext cx="856465" cy="2854885"/>
              <a:chOff x="0" y="0"/>
              <a:chExt cx="376296" cy="1254321"/>
            </a:xfrm>
          </p:grpSpPr>
          <p:sp>
            <p:nvSpPr>
              <p:cNvPr id="19" name="Freeform 19"/>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A3A7A7">
                  <a:alpha val="24706"/>
                </a:srgbClr>
              </a:solidFill>
            </p:spPr>
          </p:sp>
          <p:sp>
            <p:nvSpPr>
              <p:cNvPr id="20" name="TextBox 20"/>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21" name="TextBox 21"/>
            <p:cNvSpPr txBox="1"/>
            <p:nvPr/>
          </p:nvSpPr>
          <p:spPr>
            <a:xfrm>
              <a:off x="8593204" y="265478"/>
              <a:ext cx="2797787"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4: Clustering</a:t>
              </a:r>
            </a:p>
          </p:txBody>
        </p:sp>
        <p:grpSp>
          <p:nvGrpSpPr>
            <p:cNvPr id="22" name="Group 22"/>
            <p:cNvGrpSpPr/>
            <p:nvPr/>
          </p:nvGrpSpPr>
          <p:grpSpPr>
            <a:xfrm rot="5400000">
              <a:off x="12418750" y="-999210"/>
              <a:ext cx="856465" cy="2854885"/>
              <a:chOff x="0" y="0"/>
              <a:chExt cx="376296" cy="1254321"/>
            </a:xfrm>
          </p:grpSpPr>
          <p:sp>
            <p:nvSpPr>
              <p:cNvPr id="23" name="Freeform 23"/>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8FC3F4"/>
              </a:solidFill>
            </p:spPr>
          </p:sp>
          <p:sp>
            <p:nvSpPr>
              <p:cNvPr id="24" name="TextBox 24"/>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25" name="TextBox 25"/>
            <p:cNvSpPr txBox="1"/>
            <p:nvPr/>
          </p:nvSpPr>
          <p:spPr>
            <a:xfrm>
              <a:off x="11448089" y="265478"/>
              <a:ext cx="2797787"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5: Forecasting</a:t>
              </a:r>
            </a:p>
          </p:txBody>
        </p:sp>
        <p:grpSp>
          <p:nvGrpSpPr>
            <p:cNvPr id="26" name="Group 26"/>
            <p:cNvGrpSpPr/>
            <p:nvPr/>
          </p:nvGrpSpPr>
          <p:grpSpPr>
            <a:xfrm rot="5400000">
              <a:off x="999210" y="-999210"/>
              <a:ext cx="856465" cy="2854885"/>
              <a:chOff x="0" y="0"/>
              <a:chExt cx="501728" cy="1672428"/>
            </a:xfrm>
          </p:grpSpPr>
          <p:sp>
            <p:nvSpPr>
              <p:cNvPr id="27" name="Freeform 27"/>
              <p:cNvSpPr/>
              <p:nvPr/>
            </p:nvSpPr>
            <p:spPr>
              <a:xfrm>
                <a:off x="0" y="0"/>
                <a:ext cx="501728" cy="1672428"/>
              </a:xfrm>
              <a:custGeom>
                <a:avLst/>
                <a:gdLst/>
                <a:ahLst/>
                <a:cxnLst/>
                <a:rect l="l" t="t" r="r" b="b"/>
                <a:pathLst>
                  <a:path w="501728" h="1672428">
                    <a:moveTo>
                      <a:pt x="205909" y="0"/>
                    </a:moveTo>
                    <a:lnTo>
                      <a:pt x="295819" y="0"/>
                    </a:lnTo>
                    <a:cubicBezTo>
                      <a:pt x="350430" y="0"/>
                      <a:pt x="402803" y="21694"/>
                      <a:pt x="441419" y="60309"/>
                    </a:cubicBezTo>
                    <a:cubicBezTo>
                      <a:pt x="480034" y="98925"/>
                      <a:pt x="501728" y="151299"/>
                      <a:pt x="501728" y="205909"/>
                    </a:cubicBezTo>
                    <a:lnTo>
                      <a:pt x="501728" y="1466519"/>
                    </a:lnTo>
                    <a:cubicBezTo>
                      <a:pt x="501728" y="1521129"/>
                      <a:pt x="480034" y="1573503"/>
                      <a:pt x="441419" y="1612119"/>
                    </a:cubicBezTo>
                    <a:cubicBezTo>
                      <a:pt x="402803" y="1650734"/>
                      <a:pt x="350430" y="1672428"/>
                      <a:pt x="295819" y="1672428"/>
                    </a:cubicBezTo>
                    <a:lnTo>
                      <a:pt x="205909" y="1672428"/>
                    </a:lnTo>
                    <a:cubicBezTo>
                      <a:pt x="151299" y="1672428"/>
                      <a:pt x="98925" y="1650734"/>
                      <a:pt x="60309" y="1612119"/>
                    </a:cubicBezTo>
                    <a:cubicBezTo>
                      <a:pt x="21694" y="1573503"/>
                      <a:pt x="0" y="1521129"/>
                      <a:pt x="0" y="1466519"/>
                    </a:cubicBezTo>
                    <a:lnTo>
                      <a:pt x="0" y="205909"/>
                    </a:lnTo>
                    <a:cubicBezTo>
                      <a:pt x="0" y="151299"/>
                      <a:pt x="21694" y="98925"/>
                      <a:pt x="60309" y="60309"/>
                    </a:cubicBezTo>
                    <a:cubicBezTo>
                      <a:pt x="98925" y="21694"/>
                      <a:pt x="151299" y="0"/>
                      <a:pt x="205909" y="0"/>
                    </a:cubicBezTo>
                    <a:close/>
                  </a:path>
                </a:pathLst>
              </a:custGeom>
              <a:solidFill>
                <a:srgbClr val="99C01A">
                  <a:alpha val="24706"/>
                </a:srgbClr>
              </a:solidFill>
            </p:spPr>
          </p:sp>
          <p:sp>
            <p:nvSpPr>
              <p:cNvPr id="28" name="TextBox 28"/>
              <p:cNvSpPr txBox="1"/>
              <p:nvPr/>
            </p:nvSpPr>
            <p:spPr>
              <a:xfrm>
                <a:off x="0" y="-47625"/>
                <a:ext cx="812800" cy="860425"/>
              </a:xfrm>
              <a:prstGeom prst="rect">
                <a:avLst/>
              </a:prstGeom>
            </p:spPr>
            <p:txBody>
              <a:bodyPr lIns="38100" tIns="38100" rIns="38100" bIns="38100" rtlCol="0" anchor="ctr"/>
              <a:lstStyle/>
              <a:p>
                <a:pPr algn="ctr">
                  <a:lnSpc>
                    <a:spcPts val="2660"/>
                  </a:lnSpc>
                </a:pPr>
                <a:endParaRPr/>
              </a:p>
            </p:txBody>
          </p:sp>
        </p:grpSp>
        <p:sp>
          <p:nvSpPr>
            <p:cNvPr id="29" name="TextBox 29"/>
            <p:cNvSpPr txBox="1"/>
            <p:nvPr/>
          </p:nvSpPr>
          <p:spPr>
            <a:xfrm>
              <a:off x="5710" y="265478"/>
              <a:ext cx="2843465"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1: Database formatting</a:t>
              </a:r>
            </a:p>
          </p:txBody>
        </p:sp>
      </p:grpSp>
      <p:sp>
        <p:nvSpPr>
          <p:cNvPr id="30" name="Freeform 30"/>
          <p:cNvSpPr/>
          <p:nvPr/>
        </p:nvSpPr>
        <p:spPr>
          <a:xfrm rot="-10800000">
            <a:off x="17259300" y="-677162"/>
            <a:ext cx="2479948" cy="4687187"/>
          </a:xfrm>
          <a:custGeom>
            <a:avLst/>
            <a:gdLst/>
            <a:ahLst/>
            <a:cxnLst/>
            <a:rect l="l" t="t" r="r" b="b"/>
            <a:pathLst>
              <a:path w="2479948" h="4687187">
                <a:moveTo>
                  <a:pt x="0" y="0"/>
                </a:moveTo>
                <a:lnTo>
                  <a:pt x="2479948" y="0"/>
                </a:lnTo>
                <a:lnTo>
                  <a:pt x="2479948" y="4687187"/>
                </a:lnTo>
                <a:lnTo>
                  <a:pt x="0" y="468718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1" name="Freeform 31"/>
          <p:cNvSpPr/>
          <p:nvPr/>
        </p:nvSpPr>
        <p:spPr>
          <a:xfrm rot="-10800000">
            <a:off x="-1238130" y="4210982"/>
            <a:ext cx="2266830" cy="4284387"/>
          </a:xfrm>
          <a:custGeom>
            <a:avLst/>
            <a:gdLst/>
            <a:ahLst/>
            <a:cxnLst/>
            <a:rect l="l" t="t" r="r" b="b"/>
            <a:pathLst>
              <a:path w="2266830" h="4284387">
                <a:moveTo>
                  <a:pt x="0" y="0"/>
                </a:moveTo>
                <a:lnTo>
                  <a:pt x="2266830" y="0"/>
                </a:lnTo>
                <a:lnTo>
                  <a:pt x="2266830" y="4284386"/>
                </a:lnTo>
                <a:lnTo>
                  <a:pt x="0" y="428438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2" name="Freeform 32"/>
          <p:cNvSpPr/>
          <p:nvPr/>
        </p:nvSpPr>
        <p:spPr>
          <a:xfrm>
            <a:off x="1504950" y="2000250"/>
            <a:ext cx="10542270" cy="6199359"/>
          </a:xfrm>
          <a:custGeom>
            <a:avLst/>
            <a:gdLst/>
            <a:ahLst/>
            <a:cxnLst/>
            <a:rect l="l" t="t" r="r" b="b"/>
            <a:pathLst>
              <a:path w="10542270" h="6199359">
                <a:moveTo>
                  <a:pt x="0" y="0"/>
                </a:moveTo>
                <a:lnTo>
                  <a:pt x="10542270" y="0"/>
                </a:lnTo>
                <a:lnTo>
                  <a:pt x="10542270" y="6199359"/>
                </a:lnTo>
                <a:lnTo>
                  <a:pt x="0" y="6199359"/>
                </a:lnTo>
                <a:lnTo>
                  <a:pt x="0" y="0"/>
                </a:lnTo>
                <a:close/>
              </a:path>
            </a:pathLst>
          </a:custGeom>
          <a:blipFill>
            <a:blip r:embed="rId6"/>
            <a:stretch>
              <a:fillRect/>
            </a:stretch>
          </a:blipFill>
        </p:spPr>
      </p:sp>
      <p:sp>
        <p:nvSpPr>
          <p:cNvPr id="33" name="Freeform 33"/>
          <p:cNvSpPr/>
          <p:nvPr/>
        </p:nvSpPr>
        <p:spPr>
          <a:xfrm>
            <a:off x="12237720" y="2000250"/>
            <a:ext cx="5021580" cy="1216568"/>
          </a:xfrm>
          <a:custGeom>
            <a:avLst/>
            <a:gdLst/>
            <a:ahLst/>
            <a:cxnLst/>
            <a:rect l="l" t="t" r="r" b="b"/>
            <a:pathLst>
              <a:path w="5021580" h="1216568">
                <a:moveTo>
                  <a:pt x="0" y="0"/>
                </a:moveTo>
                <a:lnTo>
                  <a:pt x="5021580" y="0"/>
                </a:lnTo>
                <a:lnTo>
                  <a:pt x="5021580" y="1216568"/>
                </a:lnTo>
                <a:lnTo>
                  <a:pt x="0" y="1216568"/>
                </a:lnTo>
                <a:lnTo>
                  <a:pt x="0" y="0"/>
                </a:lnTo>
                <a:close/>
              </a:path>
            </a:pathLst>
          </a:custGeom>
          <a:blipFill>
            <a:blip r:embed="rId7"/>
            <a:stretch>
              <a:fillRect/>
            </a:stretch>
          </a:blipFill>
        </p:spPr>
      </p:sp>
      <p:sp>
        <p:nvSpPr>
          <p:cNvPr id="34" name="TextBox 34"/>
          <p:cNvSpPr txBox="1"/>
          <p:nvPr/>
        </p:nvSpPr>
        <p:spPr>
          <a:xfrm>
            <a:off x="1028700" y="895350"/>
            <a:ext cx="12489924" cy="1104758"/>
          </a:xfrm>
          <a:prstGeom prst="rect">
            <a:avLst/>
          </a:prstGeom>
        </p:spPr>
        <p:txBody>
          <a:bodyPr lIns="0" tIns="0" rIns="0" bIns="0" rtlCol="0" anchor="t">
            <a:spAutoFit/>
          </a:bodyPr>
          <a:lstStyle/>
          <a:p>
            <a:pPr>
              <a:lnSpc>
                <a:spcPts val="8932"/>
              </a:lnSpc>
            </a:pPr>
            <a:r>
              <a:rPr lang="en-US" sz="6380">
                <a:solidFill>
                  <a:srgbClr val="000000"/>
                </a:solidFill>
                <a:latin typeface="Roboto"/>
              </a:rPr>
              <a:t>3: Forecasting</a:t>
            </a:r>
          </a:p>
        </p:txBody>
      </p:sp>
      <p:sp>
        <p:nvSpPr>
          <p:cNvPr id="35" name="TextBox 35"/>
          <p:cNvSpPr txBox="1"/>
          <p:nvPr/>
        </p:nvSpPr>
        <p:spPr>
          <a:xfrm>
            <a:off x="12237995" y="3745230"/>
            <a:ext cx="5021305" cy="3655695"/>
          </a:xfrm>
          <a:prstGeom prst="rect">
            <a:avLst/>
          </a:prstGeom>
        </p:spPr>
        <p:txBody>
          <a:bodyPr lIns="0" tIns="0" rIns="0" bIns="0" rtlCol="0" anchor="t">
            <a:spAutoFit/>
          </a:bodyPr>
          <a:lstStyle/>
          <a:p>
            <a:pPr marL="604519" lvl="1" indent="-302260">
              <a:lnSpc>
                <a:spcPts val="4199"/>
              </a:lnSpc>
              <a:buFont typeface="Arial"/>
              <a:buChar char="•"/>
            </a:pPr>
            <a:r>
              <a:rPr lang="en-US" sz="2799" dirty="0">
                <a:solidFill>
                  <a:srgbClr val="14110F"/>
                </a:solidFill>
                <a:latin typeface="Roboto"/>
              </a:rPr>
              <a:t>The trends and magnitudes of both series are similar, differing only at the end. However, these similarities were sufficient to produce a prediction with less than a 10% error rate.</a:t>
            </a:r>
          </a:p>
        </p:txBody>
      </p:sp>
      <p:grpSp>
        <p:nvGrpSpPr>
          <p:cNvPr id="36" name="Group 5"/>
          <p:cNvGrpSpPr/>
          <p:nvPr/>
        </p:nvGrpSpPr>
        <p:grpSpPr>
          <a:xfrm>
            <a:off x="0" y="9258300"/>
            <a:ext cx="9134475" cy="1028700"/>
            <a:chOff x="0" y="0"/>
            <a:chExt cx="12179300" cy="1371600"/>
          </a:xfrm>
        </p:grpSpPr>
        <p:sp>
          <p:nvSpPr>
            <p:cNvPr id="37" name="AutoShape 6"/>
            <p:cNvSpPr/>
            <p:nvPr/>
          </p:nvSpPr>
          <p:spPr>
            <a:xfrm>
              <a:off x="1625600" y="0"/>
              <a:ext cx="10553700" cy="1371600"/>
            </a:xfrm>
            <a:prstGeom prst="rect">
              <a:avLst/>
            </a:prstGeom>
            <a:solidFill>
              <a:srgbClr val="8FC3F4"/>
            </a:solidFill>
          </p:spPr>
        </p:sp>
        <p:sp>
          <p:nvSpPr>
            <p:cNvPr id="38" name="Freeform 8"/>
            <p:cNvSpPr/>
            <p:nvPr/>
          </p:nvSpPr>
          <p:spPr>
            <a:xfrm>
              <a:off x="0" y="0"/>
              <a:ext cx="1625600" cy="1371600"/>
            </a:xfrm>
            <a:custGeom>
              <a:avLst/>
              <a:gdLst/>
              <a:ahLst/>
              <a:cxnLst/>
              <a:rect l="l" t="t" r="r" b="b"/>
              <a:pathLst>
                <a:path w="316130" h="266735">
                  <a:moveTo>
                    <a:pt x="0" y="0"/>
                  </a:moveTo>
                  <a:lnTo>
                    <a:pt x="316130" y="0"/>
                  </a:lnTo>
                  <a:lnTo>
                    <a:pt x="316130" y="266735"/>
                  </a:lnTo>
                  <a:lnTo>
                    <a:pt x="0" y="266735"/>
                  </a:lnTo>
                  <a:close/>
                </a:path>
              </a:pathLst>
            </a:custGeom>
            <a:solidFill>
              <a:srgbClr val="000000"/>
            </a:solidFill>
          </p:spPr>
          <p:txBody>
            <a:bodyPr/>
            <a:lstStyle/>
            <a:p>
              <a:pPr algn="ctr"/>
              <a:r>
                <a:rPr lang="fr-FR" sz="5400" dirty="0" smtClean="0">
                  <a:ln>
                    <a:solidFill>
                      <a:schemeClr val="bg1"/>
                    </a:solidFill>
                  </a:ln>
                  <a:solidFill>
                    <a:schemeClr val="bg1"/>
                  </a:solidFill>
                </a:rPr>
                <a:t>24</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620500" y="9296400"/>
            <a:ext cx="4161604" cy="952500"/>
            <a:chOff x="0" y="0"/>
            <a:chExt cx="5548806" cy="1270000"/>
          </a:xfrm>
        </p:grpSpPr>
        <p:sp>
          <p:nvSpPr>
            <p:cNvPr id="3" name="Freeform 3"/>
            <p:cNvSpPr/>
            <p:nvPr/>
          </p:nvSpPr>
          <p:spPr>
            <a:xfrm>
              <a:off x="0" y="0"/>
              <a:ext cx="3092174" cy="1270000"/>
            </a:xfrm>
            <a:custGeom>
              <a:avLst/>
              <a:gdLst/>
              <a:ahLst/>
              <a:cxnLst/>
              <a:rect l="l" t="t" r="r" b="b"/>
              <a:pathLst>
                <a:path w="3092174" h="1270000">
                  <a:moveTo>
                    <a:pt x="0" y="0"/>
                  </a:moveTo>
                  <a:lnTo>
                    <a:pt x="3092174" y="0"/>
                  </a:lnTo>
                  <a:lnTo>
                    <a:pt x="3092174" y="1270000"/>
                  </a:lnTo>
                  <a:lnTo>
                    <a:pt x="0" y="1270000"/>
                  </a:lnTo>
                  <a:lnTo>
                    <a:pt x="0" y="0"/>
                  </a:lnTo>
                  <a:close/>
                </a:path>
              </a:pathLst>
            </a:custGeom>
            <a:blipFill>
              <a:blip r:embed="rId2"/>
              <a:stretch>
                <a:fillRect/>
              </a:stretch>
            </a:blipFill>
          </p:spPr>
        </p:sp>
        <p:sp>
          <p:nvSpPr>
            <p:cNvPr id="4" name="Freeform 4"/>
            <p:cNvSpPr/>
            <p:nvPr/>
          </p:nvSpPr>
          <p:spPr>
            <a:xfrm>
              <a:off x="3650337" y="0"/>
              <a:ext cx="1898469" cy="1270000"/>
            </a:xfrm>
            <a:custGeom>
              <a:avLst/>
              <a:gdLst/>
              <a:ahLst/>
              <a:cxnLst/>
              <a:rect l="l" t="t" r="r" b="b"/>
              <a:pathLst>
                <a:path w="1898469" h="1270000">
                  <a:moveTo>
                    <a:pt x="0" y="0"/>
                  </a:moveTo>
                  <a:lnTo>
                    <a:pt x="1898469" y="0"/>
                  </a:lnTo>
                  <a:lnTo>
                    <a:pt x="1898469" y="1270000"/>
                  </a:lnTo>
                  <a:lnTo>
                    <a:pt x="0" y="1270000"/>
                  </a:lnTo>
                  <a:lnTo>
                    <a:pt x="0" y="0"/>
                  </a:lnTo>
                  <a:close/>
                </a:path>
              </a:pathLst>
            </a:custGeom>
            <a:blipFill>
              <a:blip r:embed="rId3"/>
              <a:stretch>
                <a:fillRect/>
              </a:stretch>
            </a:blipFill>
          </p:spPr>
        </p:sp>
      </p:grpSp>
      <p:grpSp>
        <p:nvGrpSpPr>
          <p:cNvPr id="9" name="Group 9"/>
          <p:cNvGrpSpPr/>
          <p:nvPr/>
        </p:nvGrpSpPr>
        <p:grpSpPr>
          <a:xfrm>
            <a:off x="1028700" y="167276"/>
            <a:ext cx="10705819" cy="642349"/>
            <a:chOff x="0" y="0"/>
            <a:chExt cx="14274425" cy="856465"/>
          </a:xfrm>
        </p:grpSpPr>
        <p:grpSp>
          <p:nvGrpSpPr>
            <p:cNvPr id="10" name="Group 10"/>
            <p:cNvGrpSpPr/>
            <p:nvPr/>
          </p:nvGrpSpPr>
          <p:grpSpPr>
            <a:xfrm rot="5400000">
              <a:off x="3854095" y="-999210"/>
              <a:ext cx="856465" cy="2854885"/>
              <a:chOff x="0" y="0"/>
              <a:chExt cx="376296" cy="1254321"/>
            </a:xfrm>
          </p:grpSpPr>
          <p:sp>
            <p:nvSpPr>
              <p:cNvPr id="11" name="Freeform 11"/>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DC6A1C">
                  <a:alpha val="24706"/>
                </a:srgbClr>
              </a:solidFill>
            </p:spPr>
          </p:sp>
          <p:sp>
            <p:nvSpPr>
              <p:cNvPr id="12" name="TextBox 12"/>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13" name="TextBox 13"/>
            <p:cNvSpPr txBox="1"/>
            <p:nvPr/>
          </p:nvSpPr>
          <p:spPr>
            <a:xfrm>
              <a:off x="2869159" y="265478"/>
              <a:ext cx="2826336"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2: Data treatment</a:t>
              </a:r>
            </a:p>
          </p:txBody>
        </p:sp>
        <p:grpSp>
          <p:nvGrpSpPr>
            <p:cNvPr id="14" name="Group 14"/>
            <p:cNvGrpSpPr/>
            <p:nvPr/>
          </p:nvGrpSpPr>
          <p:grpSpPr>
            <a:xfrm rot="5400000">
              <a:off x="6708980" y="-999210"/>
              <a:ext cx="856465" cy="2854885"/>
              <a:chOff x="0" y="0"/>
              <a:chExt cx="376296" cy="1254321"/>
            </a:xfrm>
          </p:grpSpPr>
          <p:sp>
            <p:nvSpPr>
              <p:cNvPr id="15" name="Freeform 15"/>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94177E">
                  <a:alpha val="24706"/>
                </a:srgbClr>
              </a:solidFill>
            </p:spPr>
          </p:sp>
          <p:sp>
            <p:nvSpPr>
              <p:cNvPr id="16" name="TextBox 16"/>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17" name="TextBox 17"/>
            <p:cNvSpPr txBox="1"/>
            <p:nvPr/>
          </p:nvSpPr>
          <p:spPr>
            <a:xfrm>
              <a:off x="5724044" y="108459"/>
              <a:ext cx="2826336" cy="610972"/>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3: Feature manipulation and comprehension</a:t>
              </a:r>
            </a:p>
          </p:txBody>
        </p:sp>
        <p:grpSp>
          <p:nvGrpSpPr>
            <p:cNvPr id="18" name="Group 18"/>
            <p:cNvGrpSpPr/>
            <p:nvPr/>
          </p:nvGrpSpPr>
          <p:grpSpPr>
            <a:xfrm rot="5400000">
              <a:off x="9563865" y="-999210"/>
              <a:ext cx="856465" cy="2854885"/>
              <a:chOff x="0" y="0"/>
              <a:chExt cx="376296" cy="1254321"/>
            </a:xfrm>
          </p:grpSpPr>
          <p:sp>
            <p:nvSpPr>
              <p:cNvPr id="19" name="Freeform 19"/>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A3A7A7">
                  <a:alpha val="24706"/>
                </a:srgbClr>
              </a:solidFill>
            </p:spPr>
          </p:sp>
          <p:sp>
            <p:nvSpPr>
              <p:cNvPr id="20" name="TextBox 20"/>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21" name="TextBox 21"/>
            <p:cNvSpPr txBox="1"/>
            <p:nvPr/>
          </p:nvSpPr>
          <p:spPr>
            <a:xfrm>
              <a:off x="8593204" y="265478"/>
              <a:ext cx="2797787"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4: Clustering</a:t>
              </a:r>
            </a:p>
          </p:txBody>
        </p:sp>
        <p:grpSp>
          <p:nvGrpSpPr>
            <p:cNvPr id="22" name="Group 22"/>
            <p:cNvGrpSpPr/>
            <p:nvPr/>
          </p:nvGrpSpPr>
          <p:grpSpPr>
            <a:xfrm rot="5400000">
              <a:off x="12418750" y="-999210"/>
              <a:ext cx="856465" cy="2854885"/>
              <a:chOff x="0" y="0"/>
              <a:chExt cx="376296" cy="1254321"/>
            </a:xfrm>
          </p:grpSpPr>
          <p:sp>
            <p:nvSpPr>
              <p:cNvPr id="23" name="Freeform 23"/>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8FC3F4"/>
              </a:solidFill>
            </p:spPr>
          </p:sp>
          <p:sp>
            <p:nvSpPr>
              <p:cNvPr id="24" name="TextBox 24"/>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25" name="TextBox 25"/>
            <p:cNvSpPr txBox="1"/>
            <p:nvPr/>
          </p:nvSpPr>
          <p:spPr>
            <a:xfrm>
              <a:off x="11448089" y="265478"/>
              <a:ext cx="2797787"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5: Forecasting</a:t>
              </a:r>
            </a:p>
          </p:txBody>
        </p:sp>
        <p:grpSp>
          <p:nvGrpSpPr>
            <p:cNvPr id="26" name="Group 26"/>
            <p:cNvGrpSpPr/>
            <p:nvPr/>
          </p:nvGrpSpPr>
          <p:grpSpPr>
            <a:xfrm rot="5400000">
              <a:off x="999210" y="-999210"/>
              <a:ext cx="856465" cy="2854885"/>
              <a:chOff x="0" y="0"/>
              <a:chExt cx="501728" cy="1672428"/>
            </a:xfrm>
          </p:grpSpPr>
          <p:sp>
            <p:nvSpPr>
              <p:cNvPr id="27" name="Freeform 27"/>
              <p:cNvSpPr/>
              <p:nvPr/>
            </p:nvSpPr>
            <p:spPr>
              <a:xfrm>
                <a:off x="0" y="0"/>
                <a:ext cx="501728" cy="1672428"/>
              </a:xfrm>
              <a:custGeom>
                <a:avLst/>
                <a:gdLst/>
                <a:ahLst/>
                <a:cxnLst/>
                <a:rect l="l" t="t" r="r" b="b"/>
                <a:pathLst>
                  <a:path w="501728" h="1672428">
                    <a:moveTo>
                      <a:pt x="205909" y="0"/>
                    </a:moveTo>
                    <a:lnTo>
                      <a:pt x="295819" y="0"/>
                    </a:lnTo>
                    <a:cubicBezTo>
                      <a:pt x="350430" y="0"/>
                      <a:pt x="402803" y="21694"/>
                      <a:pt x="441419" y="60309"/>
                    </a:cubicBezTo>
                    <a:cubicBezTo>
                      <a:pt x="480034" y="98925"/>
                      <a:pt x="501728" y="151299"/>
                      <a:pt x="501728" y="205909"/>
                    </a:cubicBezTo>
                    <a:lnTo>
                      <a:pt x="501728" y="1466519"/>
                    </a:lnTo>
                    <a:cubicBezTo>
                      <a:pt x="501728" y="1521129"/>
                      <a:pt x="480034" y="1573503"/>
                      <a:pt x="441419" y="1612119"/>
                    </a:cubicBezTo>
                    <a:cubicBezTo>
                      <a:pt x="402803" y="1650734"/>
                      <a:pt x="350430" y="1672428"/>
                      <a:pt x="295819" y="1672428"/>
                    </a:cubicBezTo>
                    <a:lnTo>
                      <a:pt x="205909" y="1672428"/>
                    </a:lnTo>
                    <a:cubicBezTo>
                      <a:pt x="151299" y="1672428"/>
                      <a:pt x="98925" y="1650734"/>
                      <a:pt x="60309" y="1612119"/>
                    </a:cubicBezTo>
                    <a:cubicBezTo>
                      <a:pt x="21694" y="1573503"/>
                      <a:pt x="0" y="1521129"/>
                      <a:pt x="0" y="1466519"/>
                    </a:cubicBezTo>
                    <a:lnTo>
                      <a:pt x="0" y="205909"/>
                    </a:lnTo>
                    <a:cubicBezTo>
                      <a:pt x="0" y="151299"/>
                      <a:pt x="21694" y="98925"/>
                      <a:pt x="60309" y="60309"/>
                    </a:cubicBezTo>
                    <a:cubicBezTo>
                      <a:pt x="98925" y="21694"/>
                      <a:pt x="151299" y="0"/>
                      <a:pt x="205909" y="0"/>
                    </a:cubicBezTo>
                    <a:close/>
                  </a:path>
                </a:pathLst>
              </a:custGeom>
              <a:solidFill>
                <a:srgbClr val="99C01A">
                  <a:alpha val="24706"/>
                </a:srgbClr>
              </a:solidFill>
            </p:spPr>
          </p:sp>
          <p:sp>
            <p:nvSpPr>
              <p:cNvPr id="28" name="TextBox 28"/>
              <p:cNvSpPr txBox="1"/>
              <p:nvPr/>
            </p:nvSpPr>
            <p:spPr>
              <a:xfrm>
                <a:off x="0" y="-47625"/>
                <a:ext cx="812800" cy="860425"/>
              </a:xfrm>
              <a:prstGeom prst="rect">
                <a:avLst/>
              </a:prstGeom>
            </p:spPr>
            <p:txBody>
              <a:bodyPr lIns="38100" tIns="38100" rIns="38100" bIns="38100" rtlCol="0" anchor="ctr"/>
              <a:lstStyle/>
              <a:p>
                <a:pPr algn="ctr">
                  <a:lnSpc>
                    <a:spcPts val="2660"/>
                  </a:lnSpc>
                </a:pPr>
                <a:endParaRPr/>
              </a:p>
            </p:txBody>
          </p:sp>
        </p:grpSp>
        <p:sp>
          <p:nvSpPr>
            <p:cNvPr id="29" name="TextBox 29"/>
            <p:cNvSpPr txBox="1"/>
            <p:nvPr/>
          </p:nvSpPr>
          <p:spPr>
            <a:xfrm>
              <a:off x="5710" y="265478"/>
              <a:ext cx="2843465"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1: Database formatting</a:t>
              </a:r>
            </a:p>
          </p:txBody>
        </p:sp>
      </p:grpSp>
      <p:sp>
        <p:nvSpPr>
          <p:cNvPr id="30" name="Freeform 30"/>
          <p:cNvSpPr/>
          <p:nvPr/>
        </p:nvSpPr>
        <p:spPr>
          <a:xfrm rot="-10800000">
            <a:off x="17259300" y="-677162"/>
            <a:ext cx="2479948" cy="4687187"/>
          </a:xfrm>
          <a:custGeom>
            <a:avLst/>
            <a:gdLst/>
            <a:ahLst/>
            <a:cxnLst/>
            <a:rect l="l" t="t" r="r" b="b"/>
            <a:pathLst>
              <a:path w="2479948" h="4687187">
                <a:moveTo>
                  <a:pt x="0" y="0"/>
                </a:moveTo>
                <a:lnTo>
                  <a:pt x="2479948" y="0"/>
                </a:lnTo>
                <a:lnTo>
                  <a:pt x="2479948" y="4687187"/>
                </a:lnTo>
                <a:lnTo>
                  <a:pt x="0" y="468718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1" name="Freeform 31"/>
          <p:cNvSpPr/>
          <p:nvPr/>
        </p:nvSpPr>
        <p:spPr>
          <a:xfrm rot="-10800000">
            <a:off x="-1238130" y="4210982"/>
            <a:ext cx="2266830" cy="4284387"/>
          </a:xfrm>
          <a:custGeom>
            <a:avLst/>
            <a:gdLst/>
            <a:ahLst/>
            <a:cxnLst/>
            <a:rect l="l" t="t" r="r" b="b"/>
            <a:pathLst>
              <a:path w="2266830" h="4284387">
                <a:moveTo>
                  <a:pt x="0" y="0"/>
                </a:moveTo>
                <a:lnTo>
                  <a:pt x="2266830" y="0"/>
                </a:lnTo>
                <a:lnTo>
                  <a:pt x="2266830" y="4284386"/>
                </a:lnTo>
                <a:lnTo>
                  <a:pt x="0" y="428438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2" name="Freeform 32"/>
          <p:cNvSpPr/>
          <p:nvPr/>
        </p:nvSpPr>
        <p:spPr>
          <a:xfrm>
            <a:off x="1504950" y="2000250"/>
            <a:ext cx="10542270" cy="6199359"/>
          </a:xfrm>
          <a:custGeom>
            <a:avLst/>
            <a:gdLst/>
            <a:ahLst/>
            <a:cxnLst/>
            <a:rect l="l" t="t" r="r" b="b"/>
            <a:pathLst>
              <a:path w="10542270" h="6199359">
                <a:moveTo>
                  <a:pt x="0" y="0"/>
                </a:moveTo>
                <a:lnTo>
                  <a:pt x="10542270" y="0"/>
                </a:lnTo>
                <a:lnTo>
                  <a:pt x="10542270" y="6199359"/>
                </a:lnTo>
                <a:lnTo>
                  <a:pt x="0" y="6199359"/>
                </a:lnTo>
                <a:lnTo>
                  <a:pt x="0" y="0"/>
                </a:lnTo>
                <a:close/>
              </a:path>
            </a:pathLst>
          </a:custGeom>
          <a:blipFill>
            <a:blip r:embed="rId6"/>
            <a:stretch>
              <a:fillRect t="-361" b="-361"/>
            </a:stretch>
          </a:blipFill>
        </p:spPr>
      </p:sp>
      <p:sp>
        <p:nvSpPr>
          <p:cNvPr id="33" name="Freeform 33"/>
          <p:cNvSpPr/>
          <p:nvPr/>
        </p:nvSpPr>
        <p:spPr>
          <a:xfrm>
            <a:off x="12237720" y="2000250"/>
            <a:ext cx="5021580" cy="1216568"/>
          </a:xfrm>
          <a:custGeom>
            <a:avLst/>
            <a:gdLst/>
            <a:ahLst/>
            <a:cxnLst/>
            <a:rect l="l" t="t" r="r" b="b"/>
            <a:pathLst>
              <a:path w="5021580" h="1216568">
                <a:moveTo>
                  <a:pt x="0" y="0"/>
                </a:moveTo>
                <a:lnTo>
                  <a:pt x="5021580" y="0"/>
                </a:lnTo>
                <a:lnTo>
                  <a:pt x="5021580" y="1216568"/>
                </a:lnTo>
                <a:lnTo>
                  <a:pt x="0" y="1216568"/>
                </a:lnTo>
                <a:lnTo>
                  <a:pt x="0" y="0"/>
                </a:lnTo>
                <a:close/>
              </a:path>
            </a:pathLst>
          </a:custGeom>
          <a:blipFill>
            <a:blip r:embed="rId7"/>
            <a:stretch>
              <a:fillRect t="-86" b="-86"/>
            </a:stretch>
          </a:blipFill>
        </p:spPr>
      </p:sp>
      <p:sp>
        <p:nvSpPr>
          <p:cNvPr id="34" name="TextBox 34"/>
          <p:cNvSpPr txBox="1"/>
          <p:nvPr/>
        </p:nvSpPr>
        <p:spPr>
          <a:xfrm>
            <a:off x="1028700" y="895350"/>
            <a:ext cx="12489924" cy="1104758"/>
          </a:xfrm>
          <a:prstGeom prst="rect">
            <a:avLst/>
          </a:prstGeom>
        </p:spPr>
        <p:txBody>
          <a:bodyPr lIns="0" tIns="0" rIns="0" bIns="0" rtlCol="0" anchor="t">
            <a:spAutoFit/>
          </a:bodyPr>
          <a:lstStyle/>
          <a:p>
            <a:pPr>
              <a:lnSpc>
                <a:spcPts val="8932"/>
              </a:lnSpc>
            </a:pPr>
            <a:r>
              <a:rPr lang="en-US" sz="6380">
                <a:solidFill>
                  <a:srgbClr val="000000"/>
                </a:solidFill>
                <a:latin typeface="Roboto"/>
              </a:rPr>
              <a:t>3: Forecasting</a:t>
            </a:r>
          </a:p>
        </p:txBody>
      </p:sp>
      <p:sp>
        <p:nvSpPr>
          <p:cNvPr id="35" name="TextBox 35"/>
          <p:cNvSpPr txBox="1"/>
          <p:nvPr/>
        </p:nvSpPr>
        <p:spPr>
          <a:xfrm>
            <a:off x="12237995" y="3745230"/>
            <a:ext cx="5021305" cy="5227320"/>
          </a:xfrm>
          <a:prstGeom prst="rect">
            <a:avLst/>
          </a:prstGeom>
        </p:spPr>
        <p:txBody>
          <a:bodyPr lIns="0" tIns="0" rIns="0" bIns="0" rtlCol="0" anchor="t">
            <a:spAutoFit/>
          </a:bodyPr>
          <a:lstStyle/>
          <a:p>
            <a:pPr marL="604519" lvl="1" indent="-302260">
              <a:lnSpc>
                <a:spcPts val="4199"/>
              </a:lnSpc>
              <a:buFont typeface="Arial"/>
              <a:buChar char="•"/>
            </a:pPr>
            <a:r>
              <a:rPr lang="en-US" sz="2799" dirty="0">
                <a:solidFill>
                  <a:srgbClr val="14110F"/>
                </a:solidFill>
                <a:latin typeface="Roboto"/>
              </a:rPr>
              <a:t>Continuing from the previously observed patterns, this pair exhibits an error rate of less than 10%. Despite differences in magnitude, it produced favorable results in terms of MAPE and outperformed the baseline and other clustering techniques.</a:t>
            </a:r>
          </a:p>
        </p:txBody>
      </p:sp>
      <p:grpSp>
        <p:nvGrpSpPr>
          <p:cNvPr id="36" name="Group 5"/>
          <p:cNvGrpSpPr/>
          <p:nvPr/>
        </p:nvGrpSpPr>
        <p:grpSpPr>
          <a:xfrm>
            <a:off x="0" y="9258300"/>
            <a:ext cx="9134475" cy="1028700"/>
            <a:chOff x="0" y="0"/>
            <a:chExt cx="12179300" cy="1371600"/>
          </a:xfrm>
        </p:grpSpPr>
        <p:sp>
          <p:nvSpPr>
            <p:cNvPr id="37" name="AutoShape 6"/>
            <p:cNvSpPr/>
            <p:nvPr/>
          </p:nvSpPr>
          <p:spPr>
            <a:xfrm>
              <a:off x="1625600" y="0"/>
              <a:ext cx="10553700" cy="1371600"/>
            </a:xfrm>
            <a:prstGeom prst="rect">
              <a:avLst/>
            </a:prstGeom>
            <a:solidFill>
              <a:srgbClr val="8FC3F4"/>
            </a:solidFill>
          </p:spPr>
        </p:sp>
        <p:sp>
          <p:nvSpPr>
            <p:cNvPr id="38" name="Freeform 8"/>
            <p:cNvSpPr/>
            <p:nvPr/>
          </p:nvSpPr>
          <p:spPr>
            <a:xfrm>
              <a:off x="0" y="0"/>
              <a:ext cx="1625600" cy="1371600"/>
            </a:xfrm>
            <a:custGeom>
              <a:avLst/>
              <a:gdLst/>
              <a:ahLst/>
              <a:cxnLst/>
              <a:rect l="l" t="t" r="r" b="b"/>
              <a:pathLst>
                <a:path w="316130" h="266735">
                  <a:moveTo>
                    <a:pt x="0" y="0"/>
                  </a:moveTo>
                  <a:lnTo>
                    <a:pt x="316130" y="0"/>
                  </a:lnTo>
                  <a:lnTo>
                    <a:pt x="316130" y="266735"/>
                  </a:lnTo>
                  <a:lnTo>
                    <a:pt x="0" y="266735"/>
                  </a:lnTo>
                  <a:close/>
                </a:path>
              </a:pathLst>
            </a:custGeom>
            <a:solidFill>
              <a:srgbClr val="000000"/>
            </a:solidFill>
          </p:spPr>
          <p:txBody>
            <a:bodyPr/>
            <a:lstStyle/>
            <a:p>
              <a:pPr algn="ctr"/>
              <a:r>
                <a:rPr lang="fr-FR" sz="5400" dirty="0" smtClean="0">
                  <a:ln>
                    <a:solidFill>
                      <a:schemeClr val="bg1"/>
                    </a:solidFill>
                  </a:ln>
                  <a:solidFill>
                    <a:schemeClr val="bg1"/>
                  </a:solidFill>
                </a:rPr>
                <a:t>25</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383627">
            <a:off x="-1161618" y="-2693680"/>
            <a:ext cx="3437471" cy="6496937"/>
          </a:xfrm>
          <a:custGeom>
            <a:avLst/>
            <a:gdLst/>
            <a:ahLst/>
            <a:cxnLst/>
            <a:rect l="l" t="t" r="r" b="b"/>
            <a:pathLst>
              <a:path w="3437471" h="6496937">
                <a:moveTo>
                  <a:pt x="0" y="0"/>
                </a:moveTo>
                <a:lnTo>
                  <a:pt x="3437471" y="0"/>
                </a:lnTo>
                <a:lnTo>
                  <a:pt x="3437471" y="6496938"/>
                </a:lnTo>
                <a:lnTo>
                  <a:pt x="0" y="649693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1620500" y="9296400"/>
            <a:ext cx="4161604" cy="952500"/>
            <a:chOff x="0" y="0"/>
            <a:chExt cx="5548806" cy="1270000"/>
          </a:xfrm>
        </p:grpSpPr>
        <p:sp>
          <p:nvSpPr>
            <p:cNvPr id="4" name="Freeform 4"/>
            <p:cNvSpPr/>
            <p:nvPr/>
          </p:nvSpPr>
          <p:spPr>
            <a:xfrm>
              <a:off x="0" y="0"/>
              <a:ext cx="3092174" cy="1270000"/>
            </a:xfrm>
            <a:custGeom>
              <a:avLst/>
              <a:gdLst/>
              <a:ahLst/>
              <a:cxnLst/>
              <a:rect l="l" t="t" r="r" b="b"/>
              <a:pathLst>
                <a:path w="3092174" h="1270000">
                  <a:moveTo>
                    <a:pt x="0" y="0"/>
                  </a:moveTo>
                  <a:lnTo>
                    <a:pt x="3092174" y="0"/>
                  </a:lnTo>
                  <a:lnTo>
                    <a:pt x="3092174" y="1270000"/>
                  </a:lnTo>
                  <a:lnTo>
                    <a:pt x="0" y="1270000"/>
                  </a:lnTo>
                  <a:lnTo>
                    <a:pt x="0" y="0"/>
                  </a:lnTo>
                  <a:close/>
                </a:path>
              </a:pathLst>
            </a:custGeom>
            <a:blipFill>
              <a:blip r:embed="rId4"/>
              <a:stretch>
                <a:fillRect/>
              </a:stretch>
            </a:blipFill>
          </p:spPr>
        </p:sp>
        <p:sp>
          <p:nvSpPr>
            <p:cNvPr id="5" name="Freeform 5"/>
            <p:cNvSpPr/>
            <p:nvPr/>
          </p:nvSpPr>
          <p:spPr>
            <a:xfrm>
              <a:off x="3650337" y="0"/>
              <a:ext cx="1898469" cy="1270000"/>
            </a:xfrm>
            <a:custGeom>
              <a:avLst/>
              <a:gdLst/>
              <a:ahLst/>
              <a:cxnLst/>
              <a:rect l="l" t="t" r="r" b="b"/>
              <a:pathLst>
                <a:path w="1898469" h="1270000">
                  <a:moveTo>
                    <a:pt x="0" y="0"/>
                  </a:moveTo>
                  <a:lnTo>
                    <a:pt x="1898469" y="0"/>
                  </a:lnTo>
                  <a:lnTo>
                    <a:pt x="1898469" y="1270000"/>
                  </a:lnTo>
                  <a:lnTo>
                    <a:pt x="0" y="1270000"/>
                  </a:lnTo>
                  <a:lnTo>
                    <a:pt x="0" y="0"/>
                  </a:lnTo>
                  <a:close/>
                </a:path>
              </a:pathLst>
            </a:custGeom>
            <a:blipFill>
              <a:blip r:embed="rId5"/>
              <a:stretch>
                <a:fillRect/>
              </a:stretch>
            </a:blipFill>
          </p:spPr>
        </p:sp>
      </p:grpSp>
      <p:sp>
        <p:nvSpPr>
          <p:cNvPr id="10" name="TextBox 10"/>
          <p:cNvSpPr txBox="1"/>
          <p:nvPr/>
        </p:nvSpPr>
        <p:spPr>
          <a:xfrm>
            <a:off x="1028700" y="895350"/>
            <a:ext cx="12489924" cy="1104758"/>
          </a:xfrm>
          <a:prstGeom prst="rect">
            <a:avLst/>
          </a:prstGeom>
        </p:spPr>
        <p:txBody>
          <a:bodyPr lIns="0" tIns="0" rIns="0" bIns="0" rtlCol="0" anchor="t">
            <a:spAutoFit/>
          </a:bodyPr>
          <a:lstStyle/>
          <a:p>
            <a:pPr>
              <a:lnSpc>
                <a:spcPts val="8932"/>
              </a:lnSpc>
            </a:pPr>
            <a:r>
              <a:rPr lang="en-US" sz="6380">
                <a:solidFill>
                  <a:srgbClr val="000000"/>
                </a:solidFill>
                <a:latin typeface="Roboto"/>
              </a:rPr>
              <a:t>4: Conclusion</a:t>
            </a:r>
          </a:p>
        </p:txBody>
      </p:sp>
      <p:sp>
        <p:nvSpPr>
          <p:cNvPr id="11" name="TextBox 11"/>
          <p:cNvSpPr txBox="1"/>
          <p:nvPr/>
        </p:nvSpPr>
        <p:spPr>
          <a:xfrm>
            <a:off x="1504950" y="2286000"/>
            <a:ext cx="15278100" cy="4179570"/>
          </a:xfrm>
          <a:prstGeom prst="rect">
            <a:avLst/>
          </a:prstGeom>
        </p:spPr>
        <p:txBody>
          <a:bodyPr lIns="0" tIns="0" rIns="0" bIns="0" rtlCol="0" anchor="t">
            <a:spAutoFit/>
          </a:bodyPr>
          <a:lstStyle/>
          <a:p>
            <a:pPr marL="604519" lvl="1" indent="-302260">
              <a:lnSpc>
                <a:spcPts val="4199"/>
              </a:lnSpc>
              <a:buFont typeface="Arial"/>
              <a:buChar char="•"/>
            </a:pPr>
            <a:r>
              <a:rPr lang="en-US" sz="2799" dirty="0">
                <a:solidFill>
                  <a:srgbClr val="14110F"/>
                </a:solidFill>
                <a:latin typeface="Roboto"/>
              </a:rPr>
              <a:t>Conventional clustering methods failed to produce satisfactory MAPE metric scores in forecasting tests.</a:t>
            </a:r>
          </a:p>
          <a:p>
            <a:pPr marL="604519" lvl="1" indent="-302260">
              <a:lnSpc>
                <a:spcPts val="4199"/>
              </a:lnSpc>
              <a:buFont typeface="Arial"/>
              <a:buChar char="•"/>
            </a:pPr>
            <a:r>
              <a:rPr lang="en-US" sz="2799" dirty="0">
                <a:solidFill>
                  <a:srgbClr val="14110F"/>
                </a:solidFill>
                <a:latin typeface="Roboto"/>
              </a:rPr>
              <a:t>Discrepancies in the data across various hospitals complicated the development of robust models and accurate predictions.</a:t>
            </a:r>
          </a:p>
          <a:p>
            <a:pPr marL="604519" lvl="1" indent="-302260">
              <a:lnSpc>
                <a:spcPts val="4199"/>
              </a:lnSpc>
              <a:buFont typeface="Arial"/>
              <a:buChar char="•"/>
            </a:pPr>
            <a:r>
              <a:rPr lang="en-US" sz="2799" dirty="0">
                <a:solidFill>
                  <a:srgbClr val="14110F"/>
                </a:solidFill>
                <a:latin typeface="Roboto"/>
              </a:rPr>
              <a:t>Manual clustering, however, led to favorable forecasting scores.</a:t>
            </a:r>
          </a:p>
          <a:p>
            <a:pPr marL="604519" lvl="1" indent="-302260">
              <a:lnSpc>
                <a:spcPts val="4199"/>
              </a:lnSpc>
              <a:buFont typeface="Arial"/>
              <a:buChar char="•"/>
            </a:pPr>
            <a:r>
              <a:rPr lang="en-US" sz="2799" dirty="0">
                <a:solidFill>
                  <a:srgbClr val="14110F"/>
                </a:solidFill>
                <a:latin typeface="Roboto"/>
              </a:rPr>
              <a:t>Certain medicines achieved predictions with errors below 10% in manual clustering.</a:t>
            </a:r>
          </a:p>
          <a:p>
            <a:pPr marL="604519" lvl="1" indent="-302260">
              <a:lnSpc>
                <a:spcPts val="4199"/>
              </a:lnSpc>
              <a:buFont typeface="Arial"/>
              <a:buChar char="•"/>
            </a:pPr>
            <a:r>
              <a:rPr lang="en-US" sz="2799" dirty="0">
                <a:solidFill>
                  <a:srgbClr val="14110F"/>
                </a:solidFill>
                <a:latin typeface="Roboto"/>
              </a:rPr>
              <a:t>In manual clustering, specific combinations of medicines and hospitals outperformed the baseline and other clustering techniques.</a:t>
            </a:r>
          </a:p>
        </p:txBody>
      </p:sp>
      <p:grpSp>
        <p:nvGrpSpPr>
          <p:cNvPr id="12" name="Group 5"/>
          <p:cNvGrpSpPr/>
          <p:nvPr/>
        </p:nvGrpSpPr>
        <p:grpSpPr>
          <a:xfrm>
            <a:off x="0" y="9258300"/>
            <a:ext cx="9134475" cy="1028700"/>
            <a:chOff x="0" y="0"/>
            <a:chExt cx="12179300" cy="1371600"/>
          </a:xfrm>
        </p:grpSpPr>
        <p:sp>
          <p:nvSpPr>
            <p:cNvPr id="13" name="AutoShape 6"/>
            <p:cNvSpPr/>
            <p:nvPr/>
          </p:nvSpPr>
          <p:spPr>
            <a:xfrm>
              <a:off x="1625600" y="0"/>
              <a:ext cx="10553700" cy="1371600"/>
            </a:xfrm>
            <a:prstGeom prst="rect">
              <a:avLst/>
            </a:prstGeom>
            <a:solidFill>
              <a:srgbClr val="E6327E"/>
            </a:solidFill>
          </p:spPr>
        </p:sp>
        <p:sp>
          <p:nvSpPr>
            <p:cNvPr id="14" name="Freeform 8"/>
            <p:cNvSpPr/>
            <p:nvPr/>
          </p:nvSpPr>
          <p:spPr>
            <a:xfrm>
              <a:off x="0" y="0"/>
              <a:ext cx="1625600" cy="1371600"/>
            </a:xfrm>
            <a:custGeom>
              <a:avLst/>
              <a:gdLst/>
              <a:ahLst/>
              <a:cxnLst/>
              <a:rect l="l" t="t" r="r" b="b"/>
              <a:pathLst>
                <a:path w="316130" h="266735">
                  <a:moveTo>
                    <a:pt x="0" y="0"/>
                  </a:moveTo>
                  <a:lnTo>
                    <a:pt x="316130" y="0"/>
                  </a:lnTo>
                  <a:lnTo>
                    <a:pt x="316130" y="266735"/>
                  </a:lnTo>
                  <a:lnTo>
                    <a:pt x="0" y="266735"/>
                  </a:lnTo>
                  <a:close/>
                </a:path>
              </a:pathLst>
            </a:custGeom>
            <a:solidFill>
              <a:srgbClr val="000000"/>
            </a:solidFill>
          </p:spPr>
          <p:txBody>
            <a:bodyPr/>
            <a:lstStyle/>
            <a:p>
              <a:pPr algn="ctr"/>
              <a:r>
                <a:rPr lang="fr-FR" sz="5400" dirty="0" smtClean="0">
                  <a:ln>
                    <a:solidFill>
                      <a:schemeClr val="bg1"/>
                    </a:solidFill>
                  </a:ln>
                  <a:solidFill>
                    <a:schemeClr val="bg1"/>
                  </a:solidFill>
                </a:rPr>
                <a:t>26</a:t>
              </a:r>
              <a:endParaRPr lang="fr-FR" dirty="0">
                <a:ln>
                  <a:solidFill>
                    <a:schemeClr val="bg1"/>
                  </a:solidFill>
                </a:ln>
                <a:solidFill>
                  <a:schemeClr val="bg1"/>
                </a:solidFill>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383627">
            <a:off x="-1161618" y="-2693680"/>
            <a:ext cx="3437471" cy="6496937"/>
          </a:xfrm>
          <a:custGeom>
            <a:avLst/>
            <a:gdLst/>
            <a:ahLst/>
            <a:cxnLst/>
            <a:rect l="l" t="t" r="r" b="b"/>
            <a:pathLst>
              <a:path w="3437471" h="6496937">
                <a:moveTo>
                  <a:pt x="0" y="0"/>
                </a:moveTo>
                <a:lnTo>
                  <a:pt x="3437471" y="0"/>
                </a:lnTo>
                <a:lnTo>
                  <a:pt x="3437471" y="6496938"/>
                </a:lnTo>
                <a:lnTo>
                  <a:pt x="0" y="649693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1620500" y="9296400"/>
            <a:ext cx="4161604" cy="952500"/>
            <a:chOff x="0" y="0"/>
            <a:chExt cx="5548806" cy="1270000"/>
          </a:xfrm>
        </p:grpSpPr>
        <p:sp>
          <p:nvSpPr>
            <p:cNvPr id="4" name="Freeform 4"/>
            <p:cNvSpPr/>
            <p:nvPr/>
          </p:nvSpPr>
          <p:spPr>
            <a:xfrm>
              <a:off x="0" y="0"/>
              <a:ext cx="3092174" cy="1270000"/>
            </a:xfrm>
            <a:custGeom>
              <a:avLst/>
              <a:gdLst/>
              <a:ahLst/>
              <a:cxnLst/>
              <a:rect l="l" t="t" r="r" b="b"/>
              <a:pathLst>
                <a:path w="3092174" h="1270000">
                  <a:moveTo>
                    <a:pt x="0" y="0"/>
                  </a:moveTo>
                  <a:lnTo>
                    <a:pt x="3092174" y="0"/>
                  </a:lnTo>
                  <a:lnTo>
                    <a:pt x="3092174" y="1270000"/>
                  </a:lnTo>
                  <a:lnTo>
                    <a:pt x="0" y="1270000"/>
                  </a:lnTo>
                  <a:lnTo>
                    <a:pt x="0" y="0"/>
                  </a:lnTo>
                  <a:close/>
                </a:path>
              </a:pathLst>
            </a:custGeom>
            <a:blipFill>
              <a:blip r:embed="rId4"/>
              <a:stretch>
                <a:fillRect/>
              </a:stretch>
            </a:blipFill>
          </p:spPr>
        </p:sp>
        <p:sp>
          <p:nvSpPr>
            <p:cNvPr id="5" name="Freeform 5"/>
            <p:cNvSpPr/>
            <p:nvPr/>
          </p:nvSpPr>
          <p:spPr>
            <a:xfrm>
              <a:off x="3650337" y="0"/>
              <a:ext cx="1898469" cy="1270000"/>
            </a:xfrm>
            <a:custGeom>
              <a:avLst/>
              <a:gdLst/>
              <a:ahLst/>
              <a:cxnLst/>
              <a:rect l="l" t="t" r="r" b="b"/>
              <a:pathLst>
                <a:path w="1898469" h="1270000">
                  <a:moveTo>
                    <a:pt x="0" y="0"/>
                  </a:moveTo>
                  <a:lnTo>
                    <a:pt x="1898469" y="0"/>
                  </a:lnTo>
                  <a:lnTo>
                    <a:pt x="1898469" y="1270000"/>
                  </a:lnTo>
                  <a:lnTo>
                    <a:pt x="0" y="1270000"/>
                  </a:lnTo>
                  <a:lnTo>
                    <a:pt x="0" y="0"/>
                  </a:lnTo>
                  <a:close/>
                </a:path>
              </a:pathLst>
            </a:custGeom>
            <a:blipFill>
              <a:blip r:embed="rId5"/>
              <a:stretch>
                <a:fillRect/>
              </a:stretch>
            </a:blipFill>
          </p:spPr>
        </p:sp>
      </p:grpSp>
      <p:sp>
        <p:nvSpPr>
          <p:cNvPr id="10" name="TextBox 10"/>
          <p:cNvSpPr txBox="1"/>
          <p:nvPr/>
        </p:nvSpPr>
        <p:spPr>
          <a:xfrm>
            <a:off x="1028700" y="895350"/>
            <a:ext cx="12489924" cy="1104758"/>
          </a:xfrm>
          <a:prstGeom prst="rect">
            <a:avLst/>
          </a:prstGeom>
        </p:spPr>
        <p:txBody>
          <a:bodyPr lIns="0" tIns="0" rIns="0" bIns="0" rtlCol="0" anchor="t">
            <a:spAutoFit/>
          </a:bodyPr>
          <a:lstStyle/>
          <a:p>
            <a:pPr>
              <a:lnSpc>
                <a:spcPts val="8932"/>
              </a:lnSpc>
            </a:pPr>
            <a:r>
              <a:rPr lang="en-US" sz="6380">
                <a:solidFill>
                  <a:srgbClr val="000000"/>
                </a:solidFill>
                <a:latin typeface="Roboto"/>
              </a:rPr>
              <a:t>4: Conclusion</a:t>
            </a:r>
          </a:p>
        </p:txBody>
      </p:sp>
      <p:sp>
        <p:nvSpPr>
          <p:cNvPr id="11" name="TextBox 11"/>
          <p:cNvSpPr txBox="1"/>
          <p:nvPr/>
        </p:nvSpPr>
        <p:spPr>
          <a:xfrm>
            <a:off x="1504950" y="2286000"/>
            <a:ext cx="15278100" cy="4179570"/>
          </a:xfrm>
          <a:prstGeom prst="rect">
            <a:avLst/>
          </a:prstGeom>
        </p:spPr>
        <p:txBody>
          <a:bodyPr lIns="0" tIns="0" rIns="0" bIns="0" rtlCol="0" anchor="t">
            <a:spAutoFit/>
          </a:bodyPr>
          <a:lstStyle/>
          <a:p>
            <a:pPr marL="604519" lvl="1" indent="-302260">
              <a:lnSpc>
                <a:spcPts val="4199"/>
              </a:lnSpc>
              <a:buFont typeface="Arial"/>
              <a:buChar char="•"/>
            </a:pPr>
            <a:r>
              <a:rPr lang="en-US" sz="2799" dirty="0">
                <a:solidFill>
                  <a:srgbClr val="14110F"/>
                </a:solidFill>
                <a:latin typeface="Roboto"/>
              </a:rPr>
              <a:t>It is advisable to explore advanced time series clustering techniques, like Dynamic Time Warping.</a:t>
            </a:r>
          </a:p>
          <a:p>
            <a:pPr marL="604519" lvl="1" indent="-302260">
              <a:lnSpc>
                <a:spcPts val="4199"/>
              </a:lnSpc>
              <a:buFont typeface="Arial"/>
              <a:buChar char="•"/>
            </a:pPr>
            <a:r>
              <a:rPr lang="en-US" sz="2799" dirty="0">
                <a:solidFill>
                  <a:srgbClr val="14110F"/>
                </a:solidFill>
                <a:latin typeface="Roboto"/>
              </a:rPr>
              <a:t>Gathering additional data is essential to determine whether the subpar performance of clustering techniques can be mitigated with larger datasets.</a:t>
            </a:r>
          </a:p>
          <a:p>
            <a:pPr marL="604519" lvl="1" indent="-302260">
              <a:lnSpc>
                <a:spcPts val="4199"/>
              </a:lnSpc>
              <a:buFont typeface="Arial"/>
              <a:buChar char="•"/>
            </a:pPr>
            <a:r>
              <a:rPr lang="en-US" sz="2799" dirty="0">
                <a:solidFill>
                  <a:srgbClr val="14110F"/>
                </a:solidFill>
                <a:latin typeface="Roboto"/>
              </a:rPr>
              <a:t>Addressing data gaps can be achieved through established methods found in the literature, including extrapolation, SARIMA, or other machine learning approaches.</a:t>
            </a:r>
          </a:p>
          <a:p>
            <a:pPr marL="604519" lvl="1" indent="-302260">
              <a:lnSpc>
                <a:spcPts val="4199"/>
              </a:lnSpc>
              <a:buFont typeface="Arial"/>
              <a:buChar char="•"/>
            </a:pPr>
            <a:r>
              <a:rPr lang="en-US" sz="2799" dirty="0">
                <a:solidFill>
                  <a:srgbClr val="14110F"/>
                </a:solidFill>
                <a:latin typeface="Roboto"/>
              </a:rPr>
              <a:t>The current findings should undergo testing through simulations using synthetic data to emulate a new hospital scenario.</a:t>
            </a:r>
          </a:p>
        </p:txBody>
      </p:sp>
      <p:grpSp>
        <p:nvGrpSpPr>
          <p:cNvPr id="12" name="Group 5"/>
          <p:cNvGrpSpPr/>
          <p:nvPr/>
        </p:nvGrpSpPr>
        <p:grpSpPr>
          <a:xfrm>
            <a:off x="0" y="9258300"/>
            <a:ext cx="9134475" cy="1028700"/>
            <a:chOff x="0" y="0"/>
            <a:chExt cx="12179300" cy="1371600"/>
          </a:xfrm>
        </p:grpSpPr>
        <p:sp>
          <p:nvSpPr>
            <p:cNvPr id="13" name="AutoShape 6"/>
            <p:cNvSpPr/>
            <p:nvPr/>
          </p:nvSpPr>
          <p:spPr>
            <a:xfrm>
              <a:off x="1625600" y="0"/>
              <a:ext cx="10553700" cy="1371600"/>
            </a:xfrm>
            <a:prstGeom prst="rect">
              <a:avLst/>
            </a:prstGeom>
            <a:solidFill>
              <a:srgbClr val="E6327E"/>
            </a:solidFill>
          </p:spPr>
        </p:sp>
        <p:sp>
          <p:nvSpPr>
            <p:cNvPr id="14" name="Freeform 8"/>
            <p:cNvSpPr/>
            <p:nvPr/>
          </p:nvSpPr>
          <p:spPr>
            <a:xfrm>
              <a:off x="0" y="0"/>
              <a:ext cx="1625600" cy="1371600"/>
            </a:xfrm>
            <a:custGeom>
              <a:avLst/>
              <a:gdLst/>
              <a:ahLst/>
              <a:cxnLst/>
              <a:rect l="l" t="t" r="r" b="b"/>
              <a:pathLst>
                <a:path w="316130" h="266735">
                  <a:moveTo>
                    <a:pt x="0" y="0"/>
                  </a:moveTo>
                  <a:lnTo>
                    <a:pt x="316130" y="0"/>
                  </a:lnTo>
                  <a:lnTo>
                    <a:pt x="316130" y="266735"/>
                  </a:lnTo>
                  <a:lnTo>
                    <a:pt x="0" y="266735"/>
                  </a:lnTo>
                  <a:close/>
                </a:path>
              </a:pathLst>
            </a:custGeom>
            <a:solidFill>
              <a:srgbClr val="000000"/>
            </a:solidFill>
          </p:spPr>
          <p:txBody>
            <a:bodyPr/>
            <a:lstStyle/>
            <a:p>
              <a:pPr algn="ctr"/>
              <a:r>
                <a:rPr lang="fr-FR" sz="5400" dirty="0" smtClean="0">
                  <a:ln>
                    <a:solidFill>
                      <a:schemeClr val="bg1"/>
                    </a:solidFill>
                  </a:ln>
                  <a:solidFill>
                    <a:schemeClr val="bg1"/>
                  </a:solidFill>
                </a:rPr>
                <a:t>27</a:t>
              </a:r>
              <a:endParaRPr lang="fr-FR" dirty="0">
                <a:ln>
                  <a:solidFill>
                    <a:schemeClr val="bg1"/>
                  </a:solidFill>
                </a:ln>
                <a:solidFill>
                  <a:schemeClr val="bg1"/>
                </a:solidFill>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620500" y="9296400"/>
            <a:ext cx="4161604" cy="952500"/>
            <a:chOff x="0" y="0"/>
            <a:chExt cx="5548806" cy="1270000"/>
          </a:xfrm>
        </p:grpSpPr>
        <p:sp>
          <p:nvSpPr>
            <p:cNvPr id="3" name="Freeform 3"/>
            <p:cNvSpPr/>
            <p:nvPr/>
          </p:nvSpPr>
          <p:spPr>
            <a:xfrm>
              <a:off x="0" y="0"/>
              <a:ext cx="3092174" cy="1270000"/>
            </a:xfrm>
            <a:custGeom>
              <a:avLst/>
              <a:gdLst/>
              <a:ahLst/>
              <a:cxnLst/>
              <a:rect l="l" t="t" r="r" b="b"/>
              <a:pathLst>
                <a:path w="3092174" h="1270000">
                  <a:moveTo>
                    <a:pt x="0" y="0"/>
                  </a:moveTo>
                  <a:lnTo>
                    <a:pt x="3092174" y="0"/>
                  </a:lnTo>
                  <a:lnTo>
                    <a:pt x="3092174" y="1270000"/>
                  </a:lnTo>
                  <a:lnTo>
                    <a:pt x="0" y="1270000"/>
                  </a:lnTo>
                  <a:lnTo>
                    <a:pt x="0" y="0"/>
                  </a:lnTo>
                  <a:close/>
                </a:path>
              </a:pathLst>
            </a:custGeom>
            <a:blipFill>
              <a:blip r:embed="rId3"/>
              <a:stretch>
                <a:fillRect/>
              </a:stretch>
            </a:blipFill>
          </p:spPr>
        </p:sp>
        <p:sp>
          <p:nvSpPr>
            <p:cNvPr id="4" name="Freeform 4"/>
            <p:cNvSpPr/>
            <p:nvPr/>
          </p:nvSpPr>
          <p:spPr>
            <a:xfrm>
              <a:off x="3650337" y="0"/>
              <a:ext cx="1898469" cy="1270000"/>
            </a:xfrm>
            <a:custGeom>
              <a:avLst/>
              <a:gdLst/>
              <a:ahLst/>
              <a:cxnLst/>
              <a:rect l="l" t="t" r="r" b="b"/>
              <a:pathLst>
                <a:path w="1898469" h="1270000">
                  <a:moveTo>
                    <a:pt x="0" y="0"/>
                  </a:moveTo>
                  <a:lnTo>
                    <a:pt x="1898469" y="0"/>
                  </a:lnTo>
                  <a:lnTo>
                    <a:pt x="1898469" y="1270000"/>
                  </a:lnTo>
                  <a:lnTo>
                    <a:pt x="0" y="1270000"/>
                  </a:lnTo>
                  <a:lnTo>
                    <a:pt x="0" y="0"/>
                  </a:lnTo>
                  <a:close/>
                </a:path>
              </a:pathLst>
            </a:custGeom>
            <a:blipFill>
              <a:blip r:embed="rId4"/>
              <a:stretch>
                <a:fillRect/>
              </a:stretch>
            </a:blipFill>
          </p:spPr>
        </p:sp>
      </p:grpSp>
      <p:grpSp>
        <p:nvGrpSpPr>
          <p:cNvPr id="5" name="Group 5"/>
          <p:cNvGrpSpPr/>
          <p:nvPr/>
        </p:nvGrpSpPr>
        <p:grpSpPr>
          <a:xfrm>
            <a:off x="0" y="9258300"/>
            <a:ext cx="9134475" cy="1028700"/>
            <a:chOff x="0" y="0"/>
            <a:chExt cx="12179300" cy="1371600"/>
          </a:xfrm>
        </p:grpSpPr>
        <p:sp>
          <p:nvSpPr>
            <p:cNvPr id="6" name="AutoShape 6"/>
            <p:cNvSpPr/>
            <p:nvPr/>
          </p:nvSpPr>
          <p:spPr>
            <a:xfrm>
              <a:off x="1625600" y="0"/>
              <a:ext cx="10553700" cy="1371600"/>
            </a:xfrm>
            <a:prstGeom prst="rect">
              <a:avLst/>
            </a:prstGeom>
            <a:solidFill>
              <a:srgbClr val="E6327E"/>
            </a:solidFill>
          </p:spPr>
        </p:sp>
        <p:sp>
          <p:nvSpPr>
            <p:cNvPr id="8" name="Freeform 8"/>
            <p:cNvSpPr/>
            <p:nvPr/>
          </p:nvSpPr>
          <p:spPr>
            <a:xfrm>
              <a:off x="0" y="0"/>
              <a:ext cx="1625600" cy="1371600"/>
            </a:xfrm>
            <a:custGeom>
              <a:avLst/>
              <a:gdLst/>
              <a:ahLst/>
              <a:cxnLst/>
              <a:rect l="l" t="t" r="r" b="b"/>
              <a:pathLst>
                <a:path w="316130" h="266735">
                  <a:moveTo>
                    <a:pt x="0" y="0"/>
                  </a:moveTo>
                  <a:lnTo>
                    <a:pt x="316130" y="0"/>
                  </a:lnTo>
                  <a:lnTo>
                    <a:pt x="316130" y="266735"/>
                  </a:lnTo>
                  <a:lnTo>
                    <a:pt x="0" y="266735"/>
                  </a:lnTo>
                  <a:close/>
                </a:path>
              </a:pathLst>
            </a:custGeom>
            <a:solidFill>
              <a:srgbClr val="000000"/>
            </a:solidFill>
          </p:spPr>
          <p:txBody>
            <a:bodyPr/>
            <a:lstStyle/>
            <a:p>
              <a:pPr algn="ctr"/>
              <a:r>
                <a:rPr lang="fr-FR" sz="5400" dirty="0">
                  <a:ln>
                    <a:solidFill>
                      <a:schemeClr val="bg1"/>
                    </a:solidFill>
                  </a:ln>
                  <a:solidFill>
                    <a:schemeClr val="bg1"/>
                  </a:solidFill>
                </a:rPr>
                <a:t>1</a:t>
              </a:r>
              <a:endParaRPr lang="fr-FR" dirty="0">
                <a:ln>
                  <a:solidFill>
                    <a:schemeClr val="bg1"/>
                  </a:solidFill>
                </a:ln>
                <a:solidFill>
                  <a:schemeClr val="bg1"/>
                </a:solidFill>
              </a:endParaRPr>
            </a:p>
          </p:txBody>
        </p:sp>
      </p:grpSp>
      <p:sp>
        <p:nvSpPr>
          <p:cNvPr id="10" name="TextBox 10"/>
          <p:cNvSpPr txBox="1"/>
          <p:nvPr/>
        </p:nvSpPr>
        <p:spPr>
          <a:xfrm>
            <a:off x="1028700" y="895350"/>
            <a:ext cx="12489924" cy="1104758"/>
          </a:xfrm>
          <a:prstGeom prst="rect">
            <a:avLst/>
          </a:prstGeom>
        </p:spPr>
        <p:txBody>
          <a:bodyPr lIns="0" tIns="0" rIns="0" bIns="0" rtlCol="0" anchor="t">
            <a:spAutoFit/>
          </a:bodyPr>
          <a:lstStyle/>
          <a:p>
            <a:pPr>
              <a:lnSpc>
                <a:spcPts val="8932"/>
              </a:lnSpc>
            </a:pPr>
            <a:r>
              <a:rPr lang="en-US" sz="6380">
                <a:solidFill>
                  <a:srgbClr val="000000"/>
                </a:solidFill>
                <a:latin typeface="Roboto"/>
              </a:rPr>
              <a:t>1: Context and Methodology</a:t>
            </a:r>
          </a:p>
        </p:txBody>
      </p:sp>
      <p:sp>
        <p:nvSpPr>
          <p:cNvPr id="11" name="Freeform 11"/>
          <p:cNvSpPr/>
          <p:nvPr/>
        </p:nvSpPr>
        <p:spPr>
          <a:xfrm rot="-7383627">
            <a:off x="-1161618" y="-2693680"/>
            <a:ext cx="3437471" cy="6496937"/>
          </a:xfrm>
          <a:custGeom>
            <a:avLst/>
            <a:gdLst/>
            <a:ahLst/>
            <a:cxnLst/>
            <a:rect l="l" t="t" r="r" b="b"/>
            <a:pathLst>
              <a:path w="3437471" h="6496937">
                <a:moveTo>
                  <a:pt x="0" y="0"/>
                </a:moveTo>
                <a:lnTo>
                  <a:pt x="3437471" y="0"/>
                </a:lnTo>
                <a:lnTo>
                  <a:pt x="3437471" y="6496938"/>
                </a:lnTo>
                <a:lnTo>
                  <a:pt x="0" y="649693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8" name="Retângulo de cantos arredondados 67"/>
          <p:cNvSpPr/>
          <p:nvPr/>
        </p:nvSpPr>
        <p:spPr>
          <a:xfrm>
            <a:off x="1783124" y="2669911"/>
            <a:ext cx="1934722" cy="5956685"/>
          </a:xfrm>
          <a:prstGeom prst="roundRect">
            <a:avLst/>
          </a:prstGeom>
          <a:solidFill>
            <a:srgbClr val="F08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67" name="Grupo 66"/>
          <p:cNvGrpSpPr/>
          <p:nvPr/>
        </p:nvGrpSpPr>
        <p:grpSpPr>
          <a:xfrm>
            <a:off x="2154226" y="3298143"/>
            <a:ext cx="1192518" cy="4693483"/>
            <a:chOff x="2116833" y="3299721"/>
            <a:chExt cx="1331374" cy="5267651"/>
          </a:xfrm>
        </p:grpSpPr>
        <p:sp>
          <p:nvSpPr>
            <p:cNvPr id="15" name="Freeform 15"/>
            <p:cNvSpPr/>
            <p:nvPr/>
          </p:nvSpPr>
          <p:spPr>
            <a:xfrm>
              <a:off x="2193407" y="3299721"/>
              <a:ext cx="1178227" cy="1038313"/>
            </a:xfrm>
            <a:custGeom>
              <a:avLst/>
              <a:gdLst/>
              <a:ahLst/>
              <a:cxnLst/>
              <a:rect l="l" t="t" r="r" b="b"/>
              <a:pathLst>
                <a:path w="1178227" h="1038313">
                  <a:moveTo>
                    <a:pt x="0" y="0"/>
                  </a:moveTo>
                  <a:lnTo>
                    <a:pt x="1178227" y="0"/>
                  </a:lnTo>
                  <a:lnTo>
                    <a:pt x="1178227" y="1038313"/>
                  </a:lnTo>
                  <a:lnTo>
                    <a:pt x="0" y="1038313"/>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6" name="Freeform 16"/>
            <p:cNvSpPr/>
            <p:nvPr/>
          </p:nvSpPr>
          <p:spPr>
            <a:xfrm>
              <a:off x="2193407" y="7053878"/>
              <a:ext cx="1178227" cy="1038313"/>
            </a:xfrm>
            <a:custGeom>
              <a:avLst/>
              <a:gdLst/>
              <a:ahLst/>
              <a:cxnLst/>
              <a:rect l="l" t="t" r="r" b="b"/>
              <a:pathLst>
                <a:path w="1178227" h="1038313">
                  <a:moveTo>
                    <a:pt x="0" y="0"/>
                  </a:moveTo>
                  <a:lnTo>
                    <a:pt x="1178227" y="0"/>
                  </a:lnTo>
                  <a:lnTo>
                    <a:pt x="1178227" y="1038313"/>
                  </a:lnTo>
                  <a:lnTo>
                    <a:pt x="0" y="1038313"/>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7" name="Freeform 17"/>
            <p:cNvSpPr/>
            <p:nvPr/>
          </p:nvSpPr>
          <p:spPr>
            <a:xfrm>
              <a:off x="2193407" y="5176800"/>
              <a:ext cx="1178227" cy="1038313"/>
            </a:xfrm>
            <a:custGeom>
              <a:avLst/>
              <a:gdLst/>
              <a:ahLst/>
              <a:cxnLst/>
              <a:rect l="l" t="t" r="r" b="b"/>
              <a:pathLst>
                <a:path w="1178227" h="1038313">
                  <a:moveTo>
                    <a:pt x="0" y="0"/>
                  </a:moveTo>
                  <a:lnTo>
                    <a:pt x="1178227" y="0"/>
                  </a:lnTo>
                  <a:lnTo>
                    <a:pt x="1178227" y="1038312"/>
                  </a:lnTo>
                  <a:lnTo>
                    <a:pt x="0" y="1038312"/>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52" name="TextBox 52"/>
            <p:cNvSpPr txBox="1"/>
            <p:nvPr/>
          </p:nvSpPr>
          <p:spPr>
            <a:xfrm>
              <a:off x="2116833" y="4386495"/>
              <a:ext cx="1331374" cy="426720"/>
            </a:xfrm>
            <a:prstGeom prst="rect">
              <a:avLst/>
            </a:prstGeom>
          </p:spPr>
          <p:txBody>
            <a:bodyPr lIns="0" tIns="0" rIns="0" bIns="0" rtlCol="0" anchor="t">
              <a:spAutoFit/>
            </a:bodyPr>
            <a:lstStyle/>
            <a:p>
              <a:pPr algn="ctr">
                <a:lnSpc>
                  <a:spcPts val="1679"/>
                </a:lnSpc>
              </a:pPr>
              <a:r>
                <a:rPr lang="en-US" sz="1200">
                  <a:solidFill>
                    <a:srgbClr val="FFFFFF"/>
                  </a:solidFill>
                  <a:latin typeface="Arimo Bold"/>
                </a:rPr>
                <a:t>Products database</a:t>
              </a:r>
            </a:p>
          </p:txBody>
        </p:sp>
        <p:sp>
          <p:nvSpPr>
            <p:cNvPr id="53" name="TextBox 53"/>
            <p:cNvSpPr txBox="1"/>
            <p:nvPr/>
          </p:nvSpPr>
          <p:spPr>
            <a:xfrm>
              <a:off x="2116833" y="6263574"/>
              <a:ext cx="1331374" cy="426720"/>
            </a:xfrm>
            <a:prstGeom prst="rect">
              <a:avLst/>
            </a:prstGeom>
          </p:spPr>
          <p:txBody>
            <a:bodyPr lIns="0" tIns="0" rIns="0" bIns="0" rtlCol="0" anchor="t">
              <a:spAutoFit/>
            </a:bodyPr>
            <a:lstStyle/>
            <a:p>
              <a:pPr algn="ctr">
                <a:lnSpc>
                  <a:spcPts val="1679"/>
                </a:lnSpc>
              </a:pPr>
              <a:r>
                <a:rPr lang="en-US" sz="1200">
                  <a:solidFill>
                    <a:srgbClr val="FFFFFF"/>
                  </a:solidFill>
                  <a:latin typeface="Arimo Bold"/>
                </a:rPr>
                <a:t>Historical database</a:t>
              </a:r>
            </a:p>
          </p:txBody>
        </p:sp>
        <p:sp>
          <p:nvSpPr>
            <p:cNvPr id="54" name="TextBox 54"/>
            <p:cNvSpPr txBox="1"/>
            <p:nvPr/>
          </p:nvSpPr>
          <p:spPr>
            <a:xfrm>
              <a:off x="2116833" y="8140652"/>
              <a:ext cx="1331374" cy="426720"/>
            </a:xfrm>
            <a:prstGeom prst="rect">
              <a:avLst/>
            </a:prstGeom>
          </p:spPr>
          <p:txBody>
            <a:bodyPr lIns="0" tIns="0" rIns="0" bIns="0" rtlCol="0" anchor="t">
              <a:spAutoFit/>
            </a:bodyPr>
            <a:lstStyle/>
            <a:p>
              <a:pPr algn="ctr">
                <a:lnSpc>
                  <a:spcPts val="1679"/>
                </a:lnSpc>
              </a:pPr>
              <a:r>
                <a:rPr lang="en-US" sz="1200">
                  <a:solidFill>
                    <a:srgbClr val="FFFFFF"/>
                  </a:solidFill>
                  <a:latin typeface="Arimo Bold"/>
                </a:rPr>
                <a:t>Medical unit</a:t>
              </a:r>
            </a:p>
            <a:p>
              <a:pPr algn="ctr">
                <a:lnSpc>
                  <a:spcPts val="1679"/>
                </a:lnSpc>
              </a:pPr>
              <a:r>
                <a:rPr lang="en-US" sz="1200">
                  <a:solidFill>
                    <a:srgbClr val="FFFFFF"/>
                  </a:solidFill>
                  <a:latin typeface="Arimo Bold"/>
                </a:rPr>
                <a:t>database</a:t>
              </a:r>
            </a:p>
          </p:txBody>
        </p:sp>
      </p:grpSp>
      <p:sp>
        <p:nvSpPr>
          <p:cNvPr id="55" name="TextBox 55"/>
          <p:cNvSpPr txBox="1"/>
          <p:nvPr/>
        </p:nvSpPr>
        <p:spPr>
          <a:xfrm rot="16200000">
            <a:off x="623072" y="5539333"/>
            <a:ext cx="1186256" cy="217840"/>
          </a:xfrm>
          <a:prstGeom prst="rect">
            <a:avLst/>
          </a:prstGeom>
        </p:spPr>
        <p:txBody>
          <a:bodyPr lIns="0" tIns="0" rIns="0" bIns="0" rtlCol="0" anchor="t">
            <a:spAutoFit/>
          </a:bodyPr>
          <a:lstStyle/>
          <a:p>
            <a:pPr algn="ctr">
              <a:lnSpc>
                <a:spcPts val="1819"/>
              </a:lnSpc>
            </a:pPr>
            <a:r>
              <a:rPr lang="en-US" sz="1299" dirty="0">
                <a:solidFill>
                  <a:srgbClr val="000000"/>
                </a:solidFill>
                <a:latin typeface="Arimo Bold"/>
              </a:rPr>
              <a:t>Data extractions</a:t>
            </a:r>
          </a:p>
        </p:txBody>
      </p:sp>
      <p:sp>
        <p:nvSpPr>
          <p:cNvPr id="60" name="Retângulo de cantos arredondados 59"/>
          <p:cNvSpPr/>
          <p:nvPr/>
        </p:nvSpPr>
        <p:spPr>
          <a:xfrm>
            <a:off x="4272921" y="2669911"/>
            <a:ext cx="2257175" cy="1122661"/>
          </a:xfrm>
          <a:prstGeom prst="roundRect">
            <a:avLst/>
          </a:prstGeom>
          <a:solidFill>
            <a:srgbClr val="F08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Pre-processing</a:t>
            </a:r>
            <a:r>
              <a:rPr lang="pt-BR" dirty="0"/>
              <a:t> </a:t>
            </a:r>
            <a:r>
              <a:rPr lang="pt-BR" dirty="0" err="1"/>
              <a:t>on</a:t>
            </a:r>
            <a:r>
              <a:rPr lang="pt-BR" dirty="0"/>
              <a:t> </a:t>
            </a:r>
            <a:r>
              <a:rPr lang="pt-BR" dirty="0" err="1"/>
              <a:t>products</a:t>
            </a:r>
            <a:endParaRPr lang="fr-FR" dirty="0"/>
          </a:p>
        </p:txBody>
      </p:sp>
      <p:sp>
        <p:nvSpPr>
          <p:cNvPr id="85" name="Retângulo de cantos arredondados 84"/>
          <p:cNvSpPr/>
          <p:nvPr/>
        </p:nvSpPr>
        <p:spPr>
          <a:xfrm>
            <a:off x="4272921" y="4163814"/>
            <a:ext cx="2257175" cy="1122661"/>
          </a:xfrm>
          <a:prstGeom prst="roundRect">
            <a:avLst/>
          </a:prstGeom>
          <a:solidFill>
            <a:srgbClr val="F08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External</a:t>
            </a:r>
            <a:r>
              <a:rPr lang="pt-BR" dirty="0"/>
              <a:t> </a:t>
            </a:r>
            <a:r>
              <a:rPr lang="pt-BR" dirty="0" err="1"/>
              <a:t>drug</a:t>
            </a:r>
            <a:r>
              <a:rPr lang="pt-BR" dirty="0"/>
              <a:t> </a:t>
            </a:r>
            <a:r>
              <a:rPr lang="pt-BR" dirty="0" err="1"/>
              <a:t>database</a:t>
            </a:r>
            <a:endParaRPr lang="fr-FR" dirty="0"/>
          </a:p>
        </p:txBody>
      </p:sp>
      <p:sp>
        <p:nvSpPr>
          <p:cNvPr id="88" name="Retângulo de cantos arredondados 87"/>
          <p:cNvSpPr/>
          <p:nvPr/>
        </p:nvSpPr>
        <p:spPr>
          <a:xfrm>
            <a:off x="4272921" y="6002191"/>
            <a:ext cx="2257175" cy="1122661"/>
          </a:xfrm>
          <a:prstGeom prst="roundRect">
            <a:avLst/>
          </a:prstGeom>
          <a:solidFill>
            <a:srgbClr val="F08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t>Hospital WEB site</a:t>
            </a:r>
            <a:endParaRPr lang="fr-FR"/>
          </a:p>
        </p:txBody>
      </p:sp>
      <p:sp>
        <p:nvSpPr>
          <p:cNvPr id="94" name="Retângulo de cantos arredondados 93"/>
          <p:cNvSpPr/>
          <p:nvPr/>
        </p:nvSpPr>
        <p:spPr>
          <a:xfrm>
            <a:off x="4272921" y="7500568"/>
            <a:ext cx="2257175" cy="1122661"/>
          </a:xfrm>
          <a:prstGeom prst="roundRect">
            <a:avLst/>
          </a:prstGeom>
          <a:solidFill>
            <a:srgbClr val="F08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Medical unit or medical department</a:t>
            </a:r>
            <a:endParaRPr lang="fr-FR"/>
          </a:p>
        </p:txBody>
      </p:sp>
      <p:cxnSp>
        <p:nvCxnSpPr>
          <p:cNvPr id="116" name="Conector de seta reta 115"/>
          <p:cNvCxnSpPr>
            <a:stCxn id="60" idx="2"/>
            <a:endCxn id="85" idx="0"/>
          </p:cNvCxnSpPr>
          <p:nvPr/>
        </p:nvCxnSpPr>
        <p:spPr>
          <a:xfrm>
            <a:off x="5401508" y="3792572"/>
            <a:ext cx="0" cy="37124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Conector de seta reta 116"/>
          <p:cNvCxnSpPr>
            <a:stCxn id="94" idx="0"/>
            <a:endCxn id="88" idx="2"/>
          </p:cNvCxnSpPr>
          <p:nvPr/>
        </p:nvCxnSpPr>
        <p:spPr>
          <a:xfrm flipV="1">
            <a:off x="5401508" y="7124852"/>
            <a:ext cx="0" cy="3757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Conector angulado 124"/>
          <p:cNvCxnSpPr>
            <a:stCxn id="68" idx="3"/>
            <a:endCxn id="60" idx="1"/>
          </p:cNvCxnSpPr>
          <p:nvPr/>
        </p:nvCxnSpPr>
        <p:spPr>
          <a:xfrm flipV="1">
            <a:off x="3717845" y="3231242"/>
            <a:ext cx="555075" cy="2417012"/>
          </a:xfrm>
          <a:prstGeom prst="bent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Conector angulado 125"/>
          <p:cNvCxnSpPr>
            <a:stCxn id="68" idx="3"/>
            <a:endCxn id="94" idx="1"/>
          </p:cNvCxnSpPr>
          <p:nvPr/>
        </p:nvCxnSpPr>
        <p:spPr>
          <a:xfrm>
            <a:off x="3717845" y="5648254"/>
            <a:ext cx="555075" cy="2413644"/>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Retângulo de cantos arredondados 128"/>
          <p:cNvSpPr/>
          <p:nvPr/>
        </p:nvSpPr>
        <p:spPr>
          <a:xfrm>
            <a:off x="6826978" y="2669911"/>
            <a:ext cx="2257175" cy="1122661"/>
          </a:xfrm>
          <a:prstGeom prst="roundRect">
            <a:avLst/>
          </a:prstGeom>
          <a:solidFill>
            <a:srgbClr val="F08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Traceable</a:t>
            </a:r>
            <a:r>
              <a:rPr lang="pt-BR" dirty="0"/>
              <a:t> </a:t>
            </a:r>
            <a:r>
              <a:rPr lang="pt-BR" dirty="0" err="1"/>
              <a:t>drug</a:t>
            </a:r>
            <a:r>
              <a:rPr lang="pt-BR" dirty="0"/>
              <a:t> </a:t>
            </a:r>
            <a:r>
              <a:rPr lang="pt-BR" dirty="0" err="1"/>
              <a:t>database</a:t>
            </a:r>
            <a:endParaRPr lang="fr-FR" dirty="0"/>
          </a:p>
        </p:txBody>
      </p:sp>
      <p:sp>
        <p:nvSpPr>
          <p:cNvPr id="130" name="Retângulo de cantos arredondados 129"/>
          <p:cNvSpPr/>
          <p:nvPr/>
        </p:nvSpPr>
        <p:spPr>
          <a:xfrm>
            <a:off x="9586818" y="2669911"/>
            <a:ext cx="1934722" cy="5956685"/>
          </a:xfrm>
          <a:prstGeom prst="roundRect">
            <a:avLst/>
          </a:prstGeom>
          <a:solidFill>
            <a:srgbClr val="F08727"/>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fr-FR" sz="2800" dirty="0" smtClean="0"/>
              <a:t>Cross reference 1</a:t>
            </a:r>
            <a:endParaRPr lang="fr-FR" sz="2800" dirty="0"/>
          </a:p>
        </p:txBody>
      </p:sp>
      <p:cxnSp>
        <p:nvCxnSpPr>
          <p:cNvPr id="131" name="Conector de seta reta 130"/>
          <p:cNvCxnSpPr>
            <a:stCxn id="60" idx="3"/>
            <a:endCxn id="129" idx="1"/>
          </p:cNvCxnSpPr>
          <p:nvPr/>
        </p:nvCxnSpPr>
        <p:spPr>
          <a:xfrm>
            <a:off x="6530096" y="3231242"/>
            <a:ext cx="29688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Conector de seta reta 133"/>
          <p:cNvCxnSpPr>
            <a:stCxn id="129" idx="3"/>
          </p:cNvCxnSpPr>
          <p:nvPr/>
        </p:nvCxnSpPr>
        <p:spPr>
          <a:xfrm>
            <a:off x="9084153" y="3231242"/>
            <a:ext cx="50266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Conector de seta reta 136"/>
          <p:cNvCxnSpPr>
            <a:stCxn id="68" idx="3"/>
            <a:endCxn id="130" idx="1"/>
          </p:cNvCxnSpPr>
          <p:nvPr/>
        </p:nvCxnSpPr>
        <p:spPr>
          <a:xfrm>
            <a:off x="3717845" y="5648254"/>
            <a:ext cx="586897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Conector de seta reta 140"/>
          <p:cNvCxnSpPr>
            <a:stCxn id="94" idx="3"/>
          </p:cNvCxnSpPr>
          <p:nvPr/>
        </p:nvCxnSpPr>
        <p:spPr>
          <a:xfrm>
            <a:off x="6530096" y="8061898"/>
            <a:ext cx="305672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4" name="Retângulo de cantos arredondados 143"/>
          <p:cNvSpPr/>
          <p:nvPr/>
        </p:nvSpPr>
        <p:spPr>
          <a:xfrm>
            <a:off x="11911347" y="2669911"/>
            <a:ext cx="1934722" cy="5956685"/>
          </a:xfrm>
          <a:prstGeom prst="roundRect">
            <a:avLst/>
          </a:prstGeom>
          <a:solidFill>
            <a:srgbClr val="F08727"/>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fr-FR" sz="2800" dirty="0" smtClean="0"/>
              <a:t>Cross reference 2</a:t>
            </a:r>
            <a:endParaRPr lang="fr-FR" sz="2800" dirty="0"/>
          </a:p>
        </p:txBody>
      </p:sp>
      <p:cxnSp>
        <p:nvCxnSpPr>
          <p:cNvPr id="145" name="Conector de seta reta 144"/>
          <p:cNvCxnSpPr>
            <a:stCxn id="130" idx="3"/>
            <a:endCxn id="144" idx="1"/>
          </p:cNvCxnSpPr>
          <p:nvPr/>
        </p:nvCxnSpPr>
        <p:spPr>
          <a:xfrm>
            <a:off x="11521540" y="5648254"/>
            <a:ext cx="38980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Retângulo de cantos arredondados 148"/>
          <p:cNvSpPr/>
          <p:nvPr/>
        </p:nvSpPr>
        <p:spPr>
          <a:xfrm>
            <a:off x="14235875" y="2669911"/>
            <a:ext cx="1934722" cy="5956685"/>
          </a:xfrm>
          <a:prstGeom prst="roundRect">
            <a:avLst/>
          </a:prstGeom>
          <a:solidFill>
            <a:srgbClr val="16659C"/>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fr-FR" sz="2800" dirty="0" smtClean="0"/>
              <a:t>Structured database</a:t>
            </a:r>
            <a:endParaRPr lang="fr-FR" sz="2800" dirty="0"/>
          </a:p>
        </p:txBody>
      </p:sp>
      <p:cxnSp>
        <p:nvCxnSpPr>
          <p:cNvPr id="150" name="Conector de seta reta 149"/>
          <p:cNvCxnSpPr>
            <a:stCxn id="144" idx="3"/>
            <a:endCxn id="149" idx="1"/>
          </p:cNvCxnSpPr>
          <p:nvPr/>
        </p:nvCxnSpPr>
        <p:spPr>
          <a:xfrm>
            <a:off x="13846068" y="5648254"/>
            <a:ext cx="38980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4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3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4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4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5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55" grpId="0"/>
      <p:bldP spid="60" grpId="0" animBg="1"/>
      <p:bldP spid="85" grpId="0" animBg="1"/>
      <p:bldP spid="88" grpId="0" animBg="1"/>
      <p:bldP spid="94" grpId="0" animBg="1"/>
      <p:bldP spid="129" grpId="0" animBg="1"/>
      <p:bldP spid="130" grpId="0" animBg="1"/>
      <p:bldP spid="144" grpId="0" animBg="1"/>
      <p:bldP spid="14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04950" y="2314575"/>
            <a:ext cx="15114433" cy="340994"/>
          </a:xfrm>
          <a:prstGeom prst="rect">
            <a:avLst/>
          </a:prstGeom>
        </p:spPr>
        <p:txBody>
          <a:bodyPr lIns="0" tIns="0" rIns="0" bIns="0" rtlCol="0" anchor="t">
            <a:spAutoFit/>
          </a:bodyPr>
          <a:lstStyle/>
          <a:p>
            <a:pPr>
              <a:lnSpc>
                <a:spcPts val="2700"/>
              </a:lnSpc>
            </a:pPr>
            <a:r>
              <a:rPr lang="en-US" sz="1800">
                <a:solidFill>
                  <a:srgbClr val="14110F"/>
                </a:solidFill>
                <a:latin typeface="Roboto"/>
              </a:rPr>
              <a:t>François Hada*. Les sources d’informations et de données sur le médicament. Revue française des affaires sociales, 1(3) :087–098, 2007.</a:t>
            </a:r>
          </a:p>
        </p:txBody>
      </p:sp>
      <p:sp>
        <p:nvSpPr>
          <p:cNvPr id="3" name="TextBox 3"/>
          <p:cNvSpPr txBox="1"/>
          <p:nvPr/>
        </p:nvSpPr>
        <p:spPr>
          <a:xfrm>
            <a:off x="1504950" y="2969894"/>
            <a:ext cx="15114433" cy="340994"/>
          </a:xfrm>
          <a:prstGeom prst="rect">
            <a:avLst/>
          </a:prstGeom>
        </p:spPr>
        <p:txBody>
          <a:bodyPr lIns="0" tIns="0" rIns="0" bIns="0" rtlCol="0" anchor="t">
            <a:spAutoFit/>
          </a:bodyPr>
          <a:lstStyle/>
          <a:p>
            <a:pPr>
              <a:lnSpc>
                <a:spcPts val="2700"/>
              </a:lnSpc>
            </a:pPr>
            <a:r>
              <a:rPr lang="en-US" sz="1800">
                <a:solidFill>
                  <a:srgbClr val="14110F"/>
                </a:solidFill>
                <a:latin typeface="Roboto"/>
              </a:rPr>
              <a:t>Denis Koala, Zakaria Yahouni, Gülgün Alpan, and Yannick Frein. Factors influencing drug consumption and prediction methods, 2021</a:t>
            </a:r>
          </a:p>
        </p:txBody>
      </p:sp>
      <p:sp>
        <p:nvSpPr>
          <p:cNvPr id="4" name="TextBox 4"/>
          <p:cNvSpPr txBox="1"/>
          <p:nvPr/>
        </p:nvSpPr>
        <p:spPr>
          <a:xfrm>
            <a:off x="1504950" y="3625213"/>
            <a:ext cx="15114433" cy="683894"/>
          </a:xfrm>
          <a:prstGeom prst="rect">
            <a:avLst/>
          </a:prstGeom>
        </p:spPr>
        <p:txBody>
          <a:bodyPr lIns="0" tIns="0" rIns="0" bIns="0" rtlCol="0" anchor="t">
            <a:spAutoFit/>
          </a:bodyPr>
          <a:lstStyle/>
          <a:p>
            <a:pPr>
              <a:lnSpc>
                <a:spcPts val="2700"/>
              </a:lnSpc>
            </a:pPr>
            <a:r>
              <a:rPr lang="en-US" sz="1800">
                <a:solidFill>
                  <a:srgbClr val="14110F"/>
                </a:solidFill>
                <a:latin typeface="Roboto"/>
              </a:rPr>
              <a:t>Denis Koala, Zakaria Yahouni, Gülgün Alpan, and Djamal Si Mohand. Correlation analysis of factors impacting health product consumption in French hospitals. IFAC-PapersOnLine, 55(10) :895–900, 2022. ISSN 24058963. doi : 10.1016/j.ifacol.2022.09.415.</a:t>
            </a:r>
          </a:p>
        </p:txBody>
      </p:sp>
      <p:sp>
        <p:nvSpPr>
          <p:cNvPr id="5" name="TextBox 5"/>
          <p:cNvSpPr txBox="1"/>
          <p:nvPr/>
        </p:nvSpPr>
        <p:spPr>
          <a:xfrm>
            <a:off x="1504950" y="4623432"/>
            <a:ext cx="15114433" cy="683894"/>
          </a:xfrm>
          <a:prstGeom prst="rect">
            <a:avLst/>
          </a:prstGeom>
        </p:spPr>
        <p:txBody>
          <a:bodyPr lIns="0" tIns="0" rIns="0" bIns="0" rtlCol="0" anchor="t">
            <a:spAutoFit/>
          </a:bodyPr>
          <a:lstStyle/>
          <a:p>
            <a:pPr>
              <a:lnSpc>
                <a:spcPts val="2700"/>
              </a:lnSpc>
            </a:pPr>
            <a:r>
              <a:rPr lang="en-US" sz="1800">
                <a:solidFill>
                  <a:srgbClr val="14110F"/>
                </a:solidFill>
                <a:latin typeface="Roboto"/>
              </a:rPr>
              <a:t>Denis Koala, Zakaria Yahouni, Gülgün Alpan, and Djamal S I Mohand. Machine learning versus consumption-based models for predicting medicine demand in french hospitals : a case study. -, 2023</a:t>
            </a:r>
          </a:p>
        </p:txBody>
      </p:sp>
      <p:sp>
        <p:nvSpPr>
          <p:cNvPr id="6" name="TextBox 6"/>
          <p:cNvSpPr txBox="1"/>
          <p:nvPr/>
        </p:nvSpPr>
        <p:spPr>
          <a:xfrm>
            <a:off x="1504950" y="5621652"/>
            <a:ext cx="15114433" cy="683894"/>
          </a:xfrm>
          <a:prstGeom prst="rect">
            <a:avLst/>
          </a:prstGeom>
        </p:spPr>
        <p:txBody>
          <a:bodyPr lIns="0" tIns="0" rIns="0" bIns="0" rtlCol="0" anchor="t">
            <a:spAutoFit/>
          </a:bodyPr>
          <a:lstStyle/>
          <a:p>
            <a:pPr>
              <a:lnSpc>
                <a:spcPts val="2700"/>
              </a:lnSpc>
            </a:pPr>
            <a:r>
              <a:rPr lang="en-US" sz="1800">
                <a:solidFill>
                  <a:srgbClr val="14110F"/>
                </a:solidFill>
                <a:latin typeface="Roboto"/>
              </a:rPr>
              <a:t>Stanley Suan You Lim, Siao-Leu Phouratsamay, Zakaria Yahouni, and Eric Gascard. Medicine consumption demand forecasting in french hospitals using SARIMA model. Master’s thesis, Grenoble INP, 2023.</a:t>
            </a:r>
          </a:p>
        </p:txBody>
      </p:sp>
      <p:sp>
        <p:nvSpPr>
          <p:cNvPr id="7" name="TextBox 7"/>
          <p:cNvSpPr txBox="1"/>
          <p:nvPr/>
        </p:nvSpPr>
        <p:spPr>
          <a:xfrm>
            <a:off x="1504950" y="6619871"/>
            <a:ext cx="15114433" cy="340994"/>
          </a:xfrm>
          <a:prstGeom prst="rect">
            <a:avLst/>
          </a:prstGeom>
        </p:spPr>
        <p:txBody>
          <a:bodyPr lIns="0" tIns="0" rIns="0" bIns="0" rtlCol="0" anchor="t">
            <a:spAutoFit/>
          </a:bodyPr>
          <a:lstStyle/>
          <a:p>
            <a:pPr>
              <a:lnSpc>
                <a:spcPts val="2700"/>
              </a:lnSpc>
            </a:pPr>
            <a:r>
              <a:rPr lang="en-US" sz="1800">
                <a:solidFill>
                  <a:srgbClr val="14110F"/>
                </a:solidFill>
                <a:latin typeface="Roboto"/>
              </a:rPr>
              <a:t>Wes McKinney, Josef Perktold, and Skipper Seabold. Time series analysis in python with statsmodels. Jarrodmillman Com, pages 96–102, 2011</a:t>
            </a:r>
          </a:p>
        </p:txBody>
      </p:sp>
      <p:sp>
        <p:nvSpPr>
          <p:cNvPr id="8" name="TextBox 8"/>
          <p:cNvSpPr txBox="1"/>
          <p:nvPr/>
        </p:nvSpPr>
        <p:spPr>
          <a:xfrm>
            <a:off x="1504950" y="7275190"/>
            <a:ext cx="15114433" cy="683894"/>
          </a:xfrm>
          <a:prstGeom prst="rect">
            <a:avLst/>
          </a:prstGeom>
        </p:spPr>
        <p:txBody>
          <a:bodyPr lIns="0" tIns="0" rIns="0" bIns="0" rtlCol="0" anchor="t">
            <a:spAutoFit/>
          </a:bodyPr>
          <a:lstStyle/>
          <a:p>
            <a:pPr>
              <a:lnSpc>
                <a:spcPts val="2700"/>
              </a:lnSpc>
            </a:pPr>
            <a:r>
              <a:rPr lang="en-US" sz="1800">
                <a:solidFill>
                  <a:srgbClr val="14110F"/>
                </a:solidFill>
                <a:latin typeface="Roboto"/>
              </a:rPr>
              <a:t>A.C. Muller and S. Guido. Introduction to Machine Learning with Python : A Guide for Data Scientists. O’Reilly Media, Incorporated, 2018. ISBN 9789352134571. URL https://books.google.fr/books?id=jGdXswEACAAJ.</a:t>
            </a:r>
          </a:p>
        </p:txBody>
      </p:sp>
      <p:sp>
        <p:nvSpPr>
          <p:cNvPr id="9" name="TextBox 9"/>
          <p:cNvSpPr txBox="1"/>
          <p:nvPr/>
        </p:nvSpPr>
        <p:spPr>
          <a:xfrm>
            <a:off x="1504950" y="8273409"/>
            <a:ext cx="15114433" cy="340994"/>
          </a:xfrm>
          <a:prstGeom prst="rect">
            <a:avLst/>
          </a:prstGeom>
        </p:spPr>
        <p:txBody>
          <a:bodyPr lIns="0" tIns="0" rIns="0" bIns="0" rtlCol="0" anchor="t">
            <a:spAutoFit/>
          </a:bodyPr>
          <a:lstStyle/>
          <a:p>
            <a:pPr>
              <a:lnSpc>
                <a:spcPts val="2700"/>
              </a:lnSpc>
            </a:pPr>
            <a:r>
              <a:rPr lang="en-US" sz="1800">
                <a:solidFill>
                  <a:srgbClr val="14110F"/>
                </a:solidFill>
                <a:latin typeface="Roboto"/>
              </a:rPr>
              <a:t>Meinard Müller. Dynamic time warping. Information retrieval for music and motion, pages 69–84, 2007</a:t>
            </a:r>
          </a:p>
        </p:txBody>
      </p:sp>
      <p:sp>
        <p:nvSpPr>
          <p:cNvPr id="10" name="Freeform 10"/>
          <p:cNvSpPr/>
          <p:nvPr/>
        </p:nvSpPr>
        <p:spPr>
          <a:xfrm rot="-7383627">
            <a:off x="-1161618" y="-2693680"/>
            <a:ext cx="3437471" cy="6496937"/>
          </a:xfrm>
          <a:custGeom>
            <a:avLst/>
            <a:gdLst/>
            <a:ahLst/>
            <a:cxnLst/>
            <a:rect l="l" t="t" r="r" b="b"/>
            <a:pathLst>
              <a:path w="3437471" h="6496937">
                <a:moveTo>
                  <a:pt x="0" y="0"/>
                </a:moveTo>
                <a:lnTo>
                  <a:pt x="3437471" y="0"/>
                </a:lnTo>
                <a:lnTo>
                  <a:pt x="3437471" y="6496938"/>
                </a:lnTo>
                <a:lnTo>
                  <a:pt x="0" y="649693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11" name="Group 11"/>
          <p:cNvGrpSpPr/>
          <p:nvPr/>
        </p:nvGrpSpPr>
        <p:grpSpPr>
          <a:xfrm>
            <a:off x="11620500" y="9296400"/>
            <a:ext cx="4161604" cy="952500"/>
            <a:chOff x="0" y="0"/>
            <a:chExt cx="5548806" cy="1270000"/>
          </a:xfrm>
        </p:grpSpPr>
        <p:sp>
          <p:nvSpPr>
            <p:cNvPr id="12" name="Freeform 12"/>
            <p:cNvSpPr/>
            <p:nvPr/>
          </p:nvSpPr>
          <p:spPr>
            <a:xfrm>
              <a:off x="0" y="0"/>
              <a:ext cx="3092174" cy="1270000"/>
            </a:xfrm>
            <a:custGeom>
              <a:avLst/>
              <a:gdLst/>
              <a:ahLst/>
              <a:cxnLst/>
              <a:rect l="l" t="t" r="r" b="b"/>
              <a:pathLst>
                <a:path w="3092174" h="1270000">
                  <a:moveTo>
                    <a:pt x="0" y="0"/>
                  </a:moveTo>
                  <a:lnTo>
                    <a:pt x="3092174" y="0"/>
                  </a:lnTo>
                  <a:lnTo>
                    <a:pt x="3092174" y="1270000"/>
                  </a:lnTo>
                  <a:lnTo>
                    <a:pt x="0" y="1270000"/>
                  </a:lnTo>
                  <a:lnTo>
                    <a:pt x="0" y="0"/>
                  </a:lnTo>
                  <a:close/>
                </a:path>
              </a:pathLst>
            </a:custGeom>
            <a:blipFill>
              <a:blip r:embed="rId4"/>
              <a:stretch>
                <a:fillRect/>
              </a:stretch>
            </a:blipFill>
          </p:spPr>
        </p:sp>
        <p:sp>
          <p:nvSpPr>
            <p:cNvPr id="13" name="Freeform 13"/>
            <p:cNvSpPr/>
            <p:nvPr/>
          </p:nvSpPr>
          <p:spPr>
            <a:xfrm>
              <a:off x="3650337" y="0"/>
              <a:ext cx="1898469" cy="1270000"/>
            </a:xfrm>
            <a:custGeom>
              <a:avLst/>
              <a:gdLst/>
              <a:ahLst/>
              <a:cxnLst/>
              <a:rect l="l" t="t" r="r" b="b"/>
              <a:pathLst>
                <a:path w="1898469" h="1270000">
                  <a:moveTo>
                    <a:pt x="0" y="0"/>
                  </a:moveTo>
                  <a:lnTo>
                    <a:pt x="1898469" y="0"/>
                  </a:lnTo>
                  <a:lnTo>
                    <a:pt x="1898469" y="1270000"/>
                  </a:lnTo>
                  <a:lnTo>
                    <a:pt x="0" y="1270000"/>
                  </a:lnTo>
                  <a:lnTo>
                    <a:pt x="0" y="0"/>
                  </a:lnTo>
                  <a:close/>
                </a:path>
              </a:pathLst>
            </a:custGeom>
            <a:blipFill>
              <a:blip r:embed="rId5"/>
              <a:stretch>
                <a:fillRect/>
              </a:stretch>
            </a:blipFill>
          </p:spPr>
        </p:sp>
      </p:grpSp>
      <p:sp>
        <p:nvSpPr>
          <p:cNvPr id="18" name="TextBox 18"/>
          <p:cNvSpPr txBox="1"/>
          <p:nvPr/>
        </p:nvSpPr>
        <p:spPr>
          <a:xfrm>
            <a:off x="1028700" y="895350"/>
            <a:ext cx="12489924" cy="1104758"/>
          </a:xfrm>
          <a:prstGeom prst="rect">
            <a:avLst/>
          </a:prstGeom>
        </p:spPr>
        <p:txBody>
          <a:bodyPr lIns="0" tIns="0" rIns="0" bIns="0" rtlCol="0" anchor="t">
            <a:spAutoFit/>
          </a:bodyPr>
          <a:lstStyle/>
          <a:p>
            <a:pPr>
              <a:lnSpc>
                <a:spcPts val="8932"/>
              </a:lnSpc>
            </a:pPr>
            <a:r>
              <a:rPr lang="en-US" sz="6380">
                <a:solidFill>
                  <a:srgbClr val="000000"/>
                </a:solidFill>
                <a:latin typeface="Roboto"/>
              </a:rPr>
              <a:t>References</a:t>
            </a:r>
          </a:p>
        </p:txBody>
      </p:sp>
      <p:grpSp>
        <p:nvGrpSpPr>
          <p:cNvPr id="19" name="Group 5"/>
          <p:cNvGrpSpPr/>
          <p:nvPr/>
        </p:nvGrpSpPr>
        <p:grpSpPr>
          <a:xfrm>
            <a:off x="0" y="9258300"/>
            <a:ext cx="9134475" cy="1028700"/>
            <a:chOff x="0" y="0"/>
            <a:chExt cx="12179300" cy="1371600"/>
          </a:xfrm>
        </p:grpSpPr>
        <p:sp>
          <p:nvSpPr>
            <p:cNvPr id="20" name="AutoShape 6"/>
            <p:cNvSpPr/>
            <p:nvPr/>
          </p:nvSpPr>
          <p:spPr>
            <a:xfrm>
              <a:off x="1625600" y="0"/>
              <a:ext cx="10553700" cy="1371600"/>
            </a:xfrm>
            <a:prstGeom prst="rect">
              <a:avLst/>
            </a:prstGeom>
            <a:solidFill>
              <a:srgbClr val="E6327E"/>
            </a:solidFill>
          </p:spPr>
        </p:sp>
        <p:sp>
          <p:nvSpPr>
            <p:cNvPr id="21" name="Freeform 8"/>
            <p:cNvSpPr/>
            <p:nvPr/>
          </p:nvSpPr>
          <p:spPr>
            <a:xfrm>
              <a:off x="0" y="0"/>
              <a:ext cx="1625600" cy="1371600"/>
            </a:xfrm>
            <a:custGeom>
              <a:avLst/>
              <a:gdLst/>
              <a:ahLst/>
              <a:cxnLst/>
              <a:rect l="l" t="t" r="r" b="b"/>
              <a:pathLst>
                <a:path w="316130" h="266735">
                  <a:moveTo>
                    <a:pt x="0" y="0"/>
                  </a:moveTo>
                  <a:lnTo>
                    <a:pt x="316130" y="0"/>
                  </a:lnTo>
                  <a:lnTo>
                    <a:pt x="316130" y="266735"/>
                  </a:lnTo>
                  <a:lnTo>
                    <a:pt x="0" y="266735"/>
                  </a:lnTo>
                  <a:close/>
                </a:path>
              </a:pathLst>
            </a:custGeom>
            <a:solidFill>
              <a:srgbClr val="000000"/>
            </a:solidFill>
          </p:spPr>
          <p:txBody>
            <a:bodyPr/>
            <a:lstStyle/>
            <a:p>
              <a:pPr algn="ctr"/>
              <a:r>
                <a:rPr lang="fr-FR" sz="5400" dirty="0" smtClean="0">
                  <a:ln>
                    <a:solidFill>
                      <a:schemeClr val="bg1"/>
                    </a:solidFill>
                  </a:ln>
                  <a:solidFill>
                    <a:schemeClr val="bg1"/>
                  </a:solidFill>
                </a:rPr>
                <a:t>28</a:t>
              </a:r>
              <a:endParaRPr lang="fr-FR" dirty="0">
                <a:ln>
                  <a:solidFill>
                    <a:schemeClr val="bg1"/>
                  </a:solidFill>
                </a:ln>
                <a:solidFill>
                  <a:schemeClr val="bg1"/>
                </a:solidFill>
              </a:endParaRPr>
            </a:p>
          </p:txBody>
        </p:sp>
      </p:grpSp>
    </p:spTree>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04950" y="2314575"/>
            <a:ext cx="15114433" cy="340994"/>
          </a:xfrm>
          <a:prstGeom prst="rect">
            <a:avLst/>
          </a:prstGeom>
        </p:spPr>
        <p:txBody>
          <a:bodyPr lIns="0" tIns="0" rIns="0" bIns="0" rtlCol="0" anchor="t">
            <a:spAutoFit/>
          </a:bodyPr>
          <a:lstStyle/>
          <a:p>
            <a:pPr>
              <a:lnSpc>
                <a:spcPts val="2700"/>
              </a:lnSpc>
            </a:pPr>
            <a:r>
              <a:rPr lang="en-US" sz="1800">
                <a:solidFill>
                  <a:srgbClr val="14110F"/>
                </a:solidFill>
                <a:latin typeface="Roboto"/>
              </a:rPr>
              <a:t>Kevin P. Murphy. Probabilistic Machine Learning : An Introduction. MIT Press, 2022. URL probml.ai.</a:t>
            </a:r>
          </a:p>
        </p:txBody>
      </p:sp>
      <p:sp>
        <p:nvSpPr>
          <p:cNvPr id="3" name="TextBox 3"/>
          <p:cNvSpPr txBox="1"/>
          <p:nvPr/>
        </p:nvSpPr>
        <p:spPr>
          <a:xfrm>
            <a:off x="1504950" y="2969894"/>
            <a:ext cx="15114433" cy="683894"/>
          </a:xfrm>
          <a:prstGeom prst="rect">
            <a:avLst/>
          </a:prstGeom>
        </p:spPr>
        <p:txBody>
          <a:bodyPr lIns="0" tIns="0" rIns="0" bIns="0" rtlCol="0" anchor="t">
            <a:spAutoFit/>
          </a:bodyPr>
          <a:lstStyle/>
          <a:p>
            <a:pPr>
              <a:lnSpc>
                <a:spcPts val="2700"/>
              </a:lnSpc>
            </a:pPr>
            <a:r>
              <a:rPr lang="en-US" sz="1800">
                <a:solidFill>
                  <a:srgbClr val="14110F"/>
                </a:solidFill>
                <a:latin typeface="Roboto"/>
              </a:rPr>
              <a:t>Tim Oates, Laura Firoiu, and Paul R Cohen. Clustering time series with hidden markov models and dynamic time warping. In Proceedings of the IJCAI-99 workshop on neural, symbolic and reinforcement learning methods for sequence learning, pages 17–21. Citeseer, 1999</a:t>
            </a:r>
          </a:p>
        </p:txBody>
      </p:sp>
      <p:sp>
        <p:nvSpPr>
          <p:cNvPr id="4" name="TextBox 4"/>
          <p:cNvSpPr txBox="1"/>
          <p:nvPr/>
        </p:nvSpPr>
        <p:spPr>
          <a:xfrm>
            <a:off x="1504950" y="3968113"/>
            <a:ext cx="15114433" cy="683894"/>
          </a:xfrm>
          <a:prstGeom prst="rect">
            <a:avLst/>
          </a:prstGeom>
        </p:spPr>
        <p:txBody>
          <a:bodyPr lIns="0" tIns="0" rIns="0" bIns="0" rtlCol="0" anchor="t">
            <a:spAutoFit/>
          </a:bodyPr>
          <a:lstStyle/>
          <a:p>
            <a:pPr>
              <a:lnSpc>
                <a:spcPts val="2700"/>
              </a:lnSpc>
            </a:pPr>
            <a:r>
              <a:rPr lang="en-US" sz="1800">
                <a:solidFill>
                  <a:srgbClr val="14110F"/>
                </a:solidFill>
                <a:latin typeface="Roboto"/>
              </a:rPr>
              <a:t>OECD. Health at a Glance 2013 : OECD Indicators. OECD Publishing, 2013. URL http://dx.doi.org/10.1787/health_glance-2013-en. DOI : 10.1787/health_glance-2013-en.</a:t>
            </a:r>
          </a:p>
        </p:txBody>
      </p:sp>
      <p:sp>
        <p:nvSpPr>
          <p:cNvPr id="5" name="TextBox 5"/>
          <p:cNvSpPr txBox="1"/>
          <p:nvPr/>
        </p:nvSpPr>
        <p:spPr>
          <a:xfrm>
            <a:off x="1504950" y="4966332"/>
            <a:ext cx="15114433" cy="1026794"/>
          </a:xfrm>
          <a:prstGeom prst="rect">
            <a:avLst/>
          </a:prstGeom>
        </p:spPr>
        <p:txBody>
          <a:bodyPr lIns="0" tIns="0" rIns="0" bIns="0" rtlCol="0" anchor="t">
            <a:spAutoFit/>
          </a:bodyPr>
          <a:lstStyle/>
          <a:p>
            <a:pPr>
              <a:lnSpc>
                <a:spcPts val="2700"/>
              </a:lnSpc>
            </a:pPr>
            <a:r>
              <a:rPr lang="en-US" sz="1800">
                <a:solidFill>
                  <a:srgbClr val="14110F"/>
                </a:solidFill>
                <a:latin typeface="Roboto"/>
              </a:rPr>
              <a:t>F. Pedregosa, G. Varoquaux, A. Gramfort, V. Michel, B. Thirion, O. Grisel, M. Blondel, P. Prettenhofer, R. Weiss, V. Dubourg, J. Vanderplas, A. Passos, D. Cournapeau, M. Brucher, M. Perrot, and E. Duchesnay. Scikit-learn : Machine learning in Python. Journal of Machine Learning Research, 12 : 2825–2830, 2011.</a:t>
            </a:r>
          </a:p>
        </p:txBody>
      </p:sp>
      <p:sp>
        <p:nvSpPr>
          <p:cNvPr id="6" name="TextBox 6"/>
          <p:cNvSpPr txBox="1"/>
          <p:nvPr/>
        </p:nvSpPr>
        <p:spPr>
          <a:xfrm>
            <a:off x="1504950" y="6307452"/>
            <a:ext cx="15114433" cy="340994"/>
          </a:xfrm>
          <a:prstGeom prst="rect">
            <a:avLst/>
          </a:prstGeom>
        </p:spPr>
        <p:txBody>
          <a:bodyPr lIns="0" tIns="0" rIns="0" bIns="0" rtlCol="0" anchor="t">
            <a:spAutoFit/>
          </a:bodyPr>
          <a:lstStyle/>
          <a:p>
            <a:pPr>
              <a:lnSpc>
                <a:spcPts val="2700"/>
              </a:lnSpc>
            </a:pPr>
            <a:r>
              <a:rPr lang="en-US" sz="1800">
                <a:solidFill>
                  <a:srgbClr val="14110F"/>
                </a:solidFill>
                <a:latin typeface="Roboto"/>
              </a:rPr>
              <a:t>Skipper Seabold and Josef Perktold. statsmodels : Econometric and statistical modeling with python. In 9th Python in Science Conference, 2010.</a:t>
            </a:r>
          </a:p>
        </p:txBody>
      </p:sp>
      <p:sp>
        <p:nvSpPr>
          <p:cNvPr id="7" name="TextBox 7"/>
          <p:cNvSpPr txBox="1"/>
          <p:nvPr/>
        </p:nvSpPr>
        <p:spPr>
          <a:xfrm>
            <a:off x="1504950" y="6962771"/>
            <a:ext cx="15114433" cy="340994"/>
          </a:xfrm>
          <a:prstGeom prst="rect">
            <a:avLst/>
          </a:prstGeom>
        </p:spPr>
        <p:txBody>
          <a:bodyPr lIns="0" tIns="0" rIns="0" bIns="0" rtlCol="0" anchor="t">
            <a:spAutoFit/>
          </a:bodyPr>
          <a:lstStyle/>
          <a:p>
            <a:pPr>
              <a:lnSpc>
                <a:spcPts val="2700"/>
              </a:lnSpc>
            </a:pPr>
            <a:r>
              <a:rPr lang="en-US" sz="1800">
                <a:solidFill>
                  <a:srgbClr val="14110F"/>
                </a:solidFill>
                <a:latin typeface="Roboto"/>
              </a:rPr>
              <a:t>The pandas development team. pandas-dev/pandas : Pandas. Zenodo, Feb 2020. URL https://doi.org/10.5281/zenodo.3509134</a:t>
            </a:r>
          </a:p>
        </p:txBody>
      </p:sp>
      <p:sp>
        <p:nvSpPr>
          <p:cNvPr id="8" name="TextBox 8"/>
          <p:cNvSpPr txBox="1"/>
          <p:nvPr/>
        </p:nvSpPr>
        <p:spPr>
          <a:xfrm>
            <a:off x="1504950" y="7618090"/>
            <a:ext cx="15114433" cy="1712594"/>
          </a:xfrm>
          <a:prstGeom prst="rect">
            <a:avLst/>
          </a:prstGeom>
        </p:spPr>
        <p:txBody>
          <a:bodyPr lIns="0" tIns="0" rIns="0" bIns="0" rtlCol="0" anchor="t">
            <a:spAutoFit/>
          </a:bodyPr>
          <a:lstStyle/>
          <a:p>
            <a:pPr>
              <a:lnSpc>
                <a:spcPts val="2700"/>
              </a:lnSpc>
            </a:pPr>
            <a:r>
              <a:rPr lang="en-US" sz="1800">
                <a:solidFill>
                  <a:srgbClr val="14110F"/>
                </a:solidFill>
                <a:latin typeface="Roboto"/>
              </a:rPr>
              <a:t>Daniel Vélez, Siao-Leu Phouratsamay, Zakaria Yahouni, and Gülgün Alpan. Predicting medicine demand fluctuations through markov chain. In 12th International Workshop on Service Oriented, Holonic and Multi-Agent Manufacturing Systems for Industry of the Future, pages 329–340, Bucharest, Romania, September 2022. doi : 10.1007/978-3-031-24291-5_26. URL https://hal.archives-ouvertes.fr/hal-03951534.33</a:t>
            </a:r>
          </a:p>
          <a:p>
            <a:pPr>
              <a:lnSpc>
                <a:spcPts val="2700"/>
              </a:lnSpc>
            </a:pPr>
            <a:endParaRPr lang="en-US" sz="1800">
              <a:solidFill>
                <a:srgbClr val="14110F"/>
              </a:solidFill>
              <a:latin typeface="Roboto"/>
            </a:endParaRPr>
          </a:p>
          <a:p>
            <a:pPr>
              <a:lnSpc>
                <a:spcPts val="2700"/>
              </a:lnSpc>
            </a:pPr>
            <a:endParaRPr lang="en-US" sz="1800">
              <a:solidFill>
                <a:srgbClr val="14110F"/>
              </a:solidFill>
              <a:latin typeface="Roboto"/>
            </a:endParaRPr>
          </a:p>
        </p:txBody>
      </p:sp>
      <p:sp>
        <p:nvSpPr>
          <p:cNvPr id="9" name="Freeform 9"/>
          <p:cNvSpPr/>
          <p:nvPr/>
        </p:nvSpPr>
        <p:spPr>
          <a:xfrm rot="-7383627">
            <a:off x="-1161618" y="-2693680"/>
            <a:ext cx="3437471" cy="6496937"/>
          </a:xfrm>
          <a:custGeom>
            <a:avLst/>
            <a:gdLst/>
            <a:ahLst/>
            <a:cxnLst/>
            <a:rect l="l" t="t" r="r" b="b"/>
            <a:pathLst>
              <a:path w="3437471" h="6496937">
                <a:moveTo>
                  <a:pt x="0" y="0"/>
                </a:moveTo>
                <a:lnTo>
                  <a:pt x="3437471" y="0"/>
                </a:lnTo>
                <a:lnTo>
                  <a:pt x="3437471" y="6496938"/>
                </a:lnTo>
                <a:lnTo>
                  <a:pt x="0" y="649693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10" name="Group 10"/>
          <p:cNvGrpSpPr/>
          <p:nvPr/>
        </p:nvGrpSpPr>
        <p:grpSpPr>
          <a:xfrm>
            <a:off x="11620500" y="9296400"/>
            <a:ext cx="4161604" cy="952500"/>
            <a:chOff x="0" y="0"/>
            <a:chExt cx="5548806" cy="1270000"/>
          </a:xfrm>
        </p:grpSpPr>
        <p:sp>
          <p:nvSpPr>
            <p:cNvPr id="11" name="Freeform 11"/>
            <p:cNvSpPr/>
            <p:nvPr/>
          </p:nvSpPr>
          <p:spPr>
            <a:xfrm>
              <a:off x="0" y="0"/>
              <a:ext cx="3092174" cy="1270000"/>
            </a:xfrm>
            <a:custGeom>
              <a:avLst/>
              <a:gdLst/>
              <a:ahLst/>
              <a:cxnLst/>
              <a:rect l="l" t="t" r="r" b="b"/>
              <a:pathLst>
                <a:path w="3092174" h="1270000">
                  <a:moveTo>
                    <a:pt x="0" y="0"/>
                  </a:moveTo>
                  <a:lnTo>
                    <a:pt x="3092174" y="0"/>
                  </a:lnTo>
                  <a:lnTo>
                    <a:pt x="3092174" y="1270000"/>
                  </a:lnTo>
                  <a:lnTo>
                    <a:pt x="0" y="1270000"/>
                  </a:lnTo>
                  <a:lnTo>
                    <a:pt x="0" y="0"/>
                  </a:lnTo>
                  <a:close/>
                </a:path>
              </a:pathLst>
            </a:custGeom>
            <a:blipFill>
              <a:blip r:embed="rId4"/>
              <a:stretch>
                <a:fillRect/>
              </a:stretch>
            </a:blipFill>
          </p:spPr>
        </p:sp>
        <p:sp>
          <p:nvSpPr>
            <p:cNvPr id="12" name="Freeform 12"/>
            <p:cNvSpPr/>
            <p:nvPr/>
          </p:nvSpPr>
          <p:spPr>
            <a:xfrm>
              <a:off x="3650337" y="0"/>
              <a:ext cx="1898469" cy="1270000"/>
            </a:xfrm>
            <a:custGeom>
              <a:avLst/>
              <a:gdLst/>
              <a:ahLst/>
              <a:cxnLst/>
              <a:rect l="l" t="t" r="r" b="b"/>
              <a:pathLst>
                <a:path w="1898469" h="1270000">
                  <a:moveTo>
                    <a:pt x="0" y="0"/>
                  </a:moveTo>
                  <a:lnTo>
                    <a:pt x="1898469" y="0"/>
                  </a:lnTo>
                  <a:lnTo>
                    <a:pt x="1898469" y="1270000"/>
                  </a:lnTo>
                  <a:lnTo>
                    <a:pt x="0" y="1270000"/>
                  </a:lnTo>
                  <a:lnTo>
                    <a:pt x="0" y="0"/>
                  </a:lnTo>
                  <a:close/>
                </a:path>
              </a:pathLst>
            </a:custGeom>
            <a:blipFill>
              <a:blip r:embed="rId5"/>
              <a:stretch>
                <a:fillRect/>
              </a:stretch>
            </a:blipFill>
          </p:spPr>
        </p:sp>
      </p:grpSp>
      <p:sp>
        <p:nvSpPr>
          <p:cNvPr id="17" name="TextBox 17"/>
          <p:cNvSpPr txBox="1"/>
          <p:nvPr/>
        </p:nvSpPr>
        <p:spPr>
          <a:xfrm>
            <a:off x="1028700" y="895350"/>
            <a:ext cx="12489924" cy="1104758"/>
          </a:xfrm>
          <a:prstGeom prst="rect">
            <a:avLst/>
          </a:prstGeom>
        </p:spPr>
        <p:txBody>
          <a:bodyPr lIns="0" tIns="0" rIns="0" bIns="0" rtlCol="0" anchor="t">
            <a:spAutoFit/>
          </a:bodyPr>
          <a:lstStyle/>
          <a:p>
            <a:pPr>
              <a:lnSpc>
                <a:spcPts val="8932"/>
              </a:lnSpc>
            </a:pPr>
            <a:r>
              <a:rPr lang="en-US" sz="6380">
                <a:solidFill>
                  <a:srgbClr val="000000"/>
                </a:solidFill>
                <a:latin typeface="Roboto"/>
              </a:rPr>
              <a:t>References</a:t>
            </a:r>
          </a:p>
        </p:txBody>
      </p:sp>
      <p:grpSp>
        <p:nvGrpSpPr>
          <p:cNvPr id="18" name="Group 5"/>
          <p:cNvGrpSpPr/>
          <p:nvPr/>
        </p:nvGrpSpPr>
        <p:grpSpPr>
          <a:xfrm>
            <a:off x="0" y="9258300"/>
            <a:ext cx="9134475" cy="1028700"/>
            <a:chOff x="0" y="0"/>
            <a:chExt cx="12179300" cy="1371600"/>
          </a:xfrm>
        </p:grpSpPr>
        <p:sp>
          <p:nvSpPr>
            <p:cNvPr id="19" name="AutoShape 6"/>
            <p:cNvSpPr/>
            <p:nvPr/>
          </p:nvSpPr>
          <p:spPr>
            <a:xfrm>
              <a:off x="1625600" y="0"/>
              <a:ext cx="10553700" cy="1371600"/>
            </a:xfrm>
            <a:prstGeom prst="rect">
              <a:avLst/>
            </a:prstGeom>
            <a:solidFill>
              <a:srgbClr val="E6327E"/>
            </a:solidFill>
          </p:spPr>
        </p:sp>
        <p:sp>
          <p:nvSpPr>
            <p:cNvPr id="20" name="Freeform 8"/>
            <p:cNvSpPr/>
            <p:nvPr/>
          </p:nvSpPr>
          <p:spPr>
            <a:xfrm>
              <a:off x="0" y="0"/>
              <a:ext cx="1625600" cy="1371600"/>
            </a:xfrm>
            <a:custGeom>
              <a:avLst/>
              <a:gdLst/>
              <a:ahLst/>
              <a:cxnLst/>
              <a:rect l="l" t="t" r="r" b="b"/>
              <a:pathLst>
                <a:path w="316130" h="266735">
                  <a:moveTo>
                    <a:pt x="0" y="0"/>
                  </a:moveTo>
                  <a:lnTo>
                    <a:pt x="316130" y="0"/>
                  </a:lnTo>
                  <a:lnTo>
                    <a:pt x="316130" y="266735"/>
                  </a:lnTo>
                  <a:lnTo>
                    <a:pt x="0" y="266735"/>
                  </a:lnTo>
                  <a:close/>
                </a:path>
              </a:pathLst>
            </a:custGeom>
            <a:solidFill>
              <a:srgbClr val="000000"/>
            </a:solidFill>
          </p:spPr>
          <p:txBody>
            <a:bodyPr/>
            <a:lstStyle/>
            <a:p>
              <a:pPr algn="ctr"/>
              <a:r>
                <a:rPr lang="fr-FR" sz="5400" dirty="0" smtClean="0">
                  <a:ln>
                    <a:solidFill>
                      <a:schemeClr val="bg1"/>
                    </a:solidFill>
                  </a:ln>
                  <a:solidFill>
                    <a:schemeClr val="bg1"/>
                  </a:solidFill>
                </a:rPr>
                <a:t>29</a:t>
              </a:r>
              <a:endParaRPr lang="fr-FR" dirty="0">
                <a:ln>
                  <a:solidFill>
                    <a:schemeClr val="bg1"/>
                  </a:solidFill>
                </a:ln>
                <a:solidFill>
                  <a:schemeClr val="bg1"/>
                </a:solidFill>
              </a:endParaRPr>
            </a:p>
          </p:txBody>
        </p:sp>
      </p:grpSp>
    </p:spTree>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611314" y="2383148"/>
            <a:ext cx="3814620" cy="3814620"/>
          </a:xfrm>
          <a:custGeom>
            <a:avLst/>
            <a:gdLst/>
            <a:ahLst/>
            <a:cxnLst/>
            <a:rect l="l" t="t" r="r" b="b"/>
            <a:pathLst>
              <a:path w="3814620" h="3814620">
                <a:moveTo>
                  <a:pt x="0" y="0"/>
                </a:moveTo>
                <a:lnTo>
                  <a:pt x="3814621" y="0"/>
                </a:lnTo>
                <a:lnTo>
                  <a:pt x="3814621" y="3814620"/>
                </a:lnTo>
                <a:lnTo>
                  <a:pt x="0" y="381462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727707" y="2383148"/>
            <a:ext cx="9733518" cy="3514440"/>
          </a:xfrm>
          <a:custGeom>
            <a:avLst/>
            <a:gdLst/>
            <a:ahLst/>
            <a:cxnLst/>
            <a:rect l="l" t="t" r="r" b="b"/>
            <a:pathLst>
              <a:path w="9733518" h="3514440">
                <a:moveTo>
                  <a:pt x="0" y="0"/>
                </a:moveTo>
                <a:lnTo>
                  <a:pt x="9733517" y="0"/>
                </a:lnTo>
                <a:lnTo>
                  <a:pt x="9733517" y="3514440"/>
                </a:lnTo>
                <a:lnTo>
                  <a:pt x="0" y="3514440"/>
                </a:lnTo>
                <a:lnTo>
                  <a:pt x="0" y="0"/>
                </a:lnTo>
                <a:close/>
              </a:path>
            </a:pathLst>
          </a:custGeom>
          <a:blipFill>
            <a:blip r:embed="rId4"/>
            <a:stretch>
              <a:fillRect/>
            </a:stretch>
          </a:blipFill>
        </p:spPr>
      </p:sp>
      <p:sp>
        <p:nvSpPr>
          <p:cNvPr id="4" name="Freeform 4"/>
          <p:cNvSpPr/>
          <p:nvPr/>
        </p:nvSpPr>
        <p:spPr>
          <a:xfrm>
            <a:off x="12285669" y="6280628"/>
            <a:ext cx="2465911" cy="1091166"/>
          </a:xfrm>
          <a:custGeom>
            <a:avLst/>
            <a:gdLst/>
            <a:ahLst/>
            <a:cxnLst/>
            <a:rect l="l" t="t" r="r" b="b"/>
            <a:pathLst>
              <a:path w="2465911" h="1091166">
                <a:moveTo>
                  <a:pt x="0" y="0"/>
                </a:moveTo>
                <a:lnTo>
                  <a:pt x="2465911" y="0"/>
                </a:lnTo>
                <a:lnTo>
                  <a:pt x="2465911" y="1091166"/>
                </a:lnTo>
                <a:lnTo>
                  <a:pt x="0" y="109116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14611197" y="6999766"/>
            <a:ext cx="95485" cy="95485"/>
          </a:xfrm>
          <a:custGeom>
            <a:avLst/>
            <a:gdLst/>
            <a:ahLst/>
            <a:cxnLst/>
            <a:rect l="l" t="t" r="r" b="b"/>
            <a:pathLst>
              <a:path w="95485" h="95485">
                <a:moveTo>
                  <a:pt x="0" y="0"/>
                </a:moveTo>
                <a:lnTo>
                  <a:pt x="95486" y="0"/>
                </a:lnTo>
                <a:lnTo>
                  <a:pt x="95486" y="95485"/>
                </a:lnTo>
                <a:lnTo>
                  <a:pt x="0" y="9548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1028700" y="895350"/>
            <a:ext cx="12489924" cy="1104758"/>
          </a:xfrm>
          <a:prstGeom prst="rect">
            <a:avLst/>
          </a:prstGeom>
        </p:spPr>
        <p:txBody>
          <a:bodyPr lIns="0" tIns="0" rIns="0" bIns="0" rtlCol="0" anchor="t">
            <a:spAutoFit/>
          </a:bodyPr>
          <a:lstStyle/>
          <a:p>
            <a:pPr>
              <a:lnSpc>
                <a:spcPts val="8932"/>
              </a:lnSpc>
            </a:pPr>
            <a:r>
              <a:rPr lang="en-US" sz="6380">
                <a:solidFill>
                  <a:srgbClr val="000000"/>
                </a:solidFill>
                <a:latin typeface="Roboto"/>
              </a:rPr>
              <a:t>Contact info</a:t>
            </a:r>
          </a:p>
        </p:txBody>
      </p:sp>
      <p:grpSp>
        <p:nvGrpSpPr>
          <p:cNvPr id="7" name="Group 7"/>
          <p:cNvGrpSpPr/>
          <p:nvPr/>
        </p:nvGrpSpPr>
        <p:grpSpPr>
          <a:xfrm>
            <a:off x="1727707" y="6280628"/>
            <a:ext cx="9733518" cy="2547069"/>
            <a:chOff x="0" y="0"/>
            <a:chExt cx="10042076" cy="3396093"/>
          </a:xfrm>
        </p:grpSpPr>
        <p:sp>
          <p:nvSpPr>
            <p:cNvPr id="8" name="Freeform 8"/>
            <p:cNvSpPr/>
            <p:nvPr/>
          </p:nvSpPr>
          <p:spPr>
            <a:xfrm>
              <a:off x="0" y="1906273"/>
              <a:ext cx="508000" cy="508000"/>
            </a:xfrm>
            <a:custGeom>
              <a:avLst/>
              <a:gdLst/>
              <a:ahLst/>
              <a:cxnLst/>
              <a:rect l="l" t="t" r="r" b="b"/>
              <a:pathLst>
                <a:path w="508000" h="508000">
                  <a:moveTo>
                    <a:pt x="0" y="0"/>
                  </a:moveTo>
                  <a:lnTo>
                    <a:pt x="508000" y="0"/>
                  </a:lnTo>
                  <a:lnTo>
                    <a:pt x="508000" y="508000"/>
                  </a:lnTo>
                  <a:lnTo>
                    <a:pt x="0" y="508000"/>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9" name="Freeform 9"/>
            <p:cNvSpPr/>
            <p:nvPr/>
          </p:nvSpPr>
          <p:spPr>
            <a:xfrm>
              <a:off x="0" y="2859306"/>
              <a:ext cx="508000" cy="508000"/>
            </a:xfrm>
            <a:custGeom>
              <a:avLst/>
              <a:gdLst/>
              <a:ahLst/>
              <a:cxnLst/>
              <a:rect l="l" t="t" r="r" b="b"/>
              <a:pathLst>
                <a:path w="508000" h="508000">
                  <a:moveTo>
                    <a:pt x="0" y="0"/>
                  </a:moveTo>
                  <a:lnTo>
                    <a:pt x="508000" y="0"/>
                  </a:lnTo>
                  <a:lnTo>
                    <a:pt x="508000" y="508000"/>
                  </a:lnTo>
                  <a:lnTo>
                    <a:pt x="0" y="508000"/>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0" name="Freeform 10"/>
            <p:cNvSpPr/>
            <p:nvPr/>
          </p:nvSpPr>
          <p:spPr>
            <a:xfrm>
              <a:off x="0" y="952500"/>
              <a:ext cx="508000" cy="509273"/>
            </a:xfrm>
            <a:custGeom>
              <a:avLst/>
              <a:gdLst/>
              <a:ahLst/>
              <a:cxnLst/>
              <a:rect l="l" t="t" r="r" b="b"/>
              <a:pathLst>
                <a:path w="508000" h="509273">
                  <a:moveTo>
                    <a:pt x="0" y="0"/>
                  </a:moveTo>
                  <a:lnTo>
                    <a:pt x="508000" y="0"/>
                  </a:lnTo>
                  <a:lnTo>
                    <a:pt x="508000" y="509273"/>
                  </a:lnTo>
                  <a:lnTo>
                    <a:pt x="0" y="509273"/>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11" name="Freeform 11"/>
            <p:cNvSpPr/>
            <p:nvPr/>
          </p:nvSpPr>
          <p:spPr>
            <a:xfrm>
              <a:off x="0" y="0"/>
              <a:ext cx="508000" cy="508000"/>
            </a:xfrm>
            <a:custGeom>
              <a:avLst/>
              <a:gdLst/>
              <a:ahLst/>
              <a:cxnLst/>
              <a:rect l="l" t="t" r="r" b="b"/>
              <a:pathLst>
                <a:path w="508000" h="508000">
                  <a:moveTo>
                    <a:pt x="0" y="0"/>
                  </a:moveTo>
                  <a:lnTo>
                    <a:pt x="508000" y="0"/>
                  </a:lnTo>
                  <a:lnTo>
                    <a:pt x="508000" y="508000"/>
                  </a:lnTo>
                  <a:lnTo>
                    <a:pt x="0" y="508000"/>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12" name="TextBox 12"/>
            <p:cNvSpPr txBox="1"/>
            <p:nvPr/>
          </p:nvSpPr>
          <p:spPr>
            <a:xfrm>
              <a:off x="678009" y="2754319"/>
              <a:ext cx="6349656" cy="641773"/>
            </a:xfrm>
            <a:prstGeom prst="rect">
              <a:avLst/>
            </a:prstGeom>
          </p:spPr>
          <p:txBody>
            <a:bodyPr lIns="0" tIns="0" rIns="0" bIns="0" rtlCol="0" anchor="t">
              <a:spAutoFit/>
            </a:bodyPr>
            <a:lstStyle/>
            <a:p>
              <a:pPr algn="just">
                <a:lnSpc>
                  <a:spcPts val="3919"/>
                </a:lnSpc>
              </a:pPr>
              <a:r>
                <a:rPr lang="en-US" sz="2799" u="sng" dirty="0" err="1">
                  <a:solidFill>
                    <a:srgbClr val="000000"/>
                  </a:solidFill>
                  <a:latin typeface="Roboto"/>
                  <a:hlinkClick r:id="rId15" tooltip="https://github.com/douglasmmachado"/>
                </a:rPr>
                <a:t>douglasmmachado</a:t>
              </a:r>
              <a:endParaRPr lang="en-US" sz="2799" u="sng" dirty="0">
                <a:solidFill>
                  <a:srgbClr val="000000"/>
                </a:solidFill>
                <a:latin typeface="Roboto"/>
                <a:hlinkClick r:id="rId15" tooltip="https://github.com/douglasmmachado"/>
              </a:endParaRPr>
            </a:p>
          </p:txBody>
        </p:sp>
        <p:sp>
          <p:nvSpPr>
            <p:cNvPr id="13" name="TextBox 13"/>
            <p:cNvSpPr txBox="1"/>
            <p:nvPr/>
          </p:nvSpPr>
          <p:spPr>
            <a:xfrm>
              <a:off x="678009" y="1830073"/>
              <a:ext cx="3791744" cy="641774"/>
            </a:xfrm>
            <a:prstGeom prst="rect">
              <a:avLst/>
            </a:prstGeom>
          </p:spPr>
          <p:txBody>
            <a:bodyPr lIns="0" tIns="0" rIns="0" bIns="0" rtlCol="0" anchor="t">
              <a:spAutoFit/>
            </a:bodyPr>
            <a:lstStyle/>
            <a:p>
              <a:pPr algn="just">
                <a:lnSpc>
                  <a:spcPts val="3919"/>
                </a:lnSpc>
              </a:pPr>
              <a:r>
                <a:rPr lang="en-US" sz="2799" u="sng" dirty="0" err="1">
                  <a:solidFill>
                    <a:srgbClr val="000000"/>
                  </a:solidFill>
                  <a:latin typeface="Roboto"/>
                  <a:hlinkClick r:id="rId16" tooltip="https://www.linkedin.com/in/douglas-machado/"/>
                </a:rPr>
                <a:t>douglas-machado</a:t>
              </a:r>
              <a:endParaRPr lang="en-US" sz="2799" u="sng" dirty="0">
                <a:solidFill>
                  <a:srgbClr val="000000"/>
                </a:solidFill>
                <a:latin typeface="Roboto"/>
                <a:hlinkClick r:id="rId16" tooltip="https://www.linkedin.com/in/douglas-machado/"/>
              </a:endParaRPr>
            </a:p>
          </p:txBody>
        </p:sp>
        <p:sp>
          <p:nvSpPr>
            <p:cNvPr id="14" name="TextBox 14"/>
            <p:cNvSpPr txBox="1"/>
            <p:nvPr/>
          </p:nvSpPr>
          <p:spPr>
            <a:xfrm>
              <a:off x="678009" y="876300"/>
              <a:ext cx="4050308" cy="641774"/>
            </a:xfrm>
            <a:prstGeom prst="rect">
              <a:avLst/>
            </a:prstGeom>
          </p:spPr>
          <p:txBody>
            <a:bodyPr lIns="0" tIns="0" rIns="0" bIns="0" rtlCol="0" anchor="t">
              <a:spAutoFit/>
            </a:bodyPr>
            <a:lstStyle/>
            <a:p>
              <a:pPr algn="just">
                <a:lnSpc>
                  <a:spcPts val="3919"/>
                </a:lnSpc>
              </a:pPr>
              <a:r>
                <a:rPr lang="en-US" sz="2799" dirty="0">
                  <a:solidFill>
                    <a:srgbClr val="000000"/>
                  </a:solidFill>
                  <a:latin typeface="Roboto"/>
                </a:rPr>
                <a:t>+33 07 49 78 00 55</a:t>
              </a:r>
            </a:p>
          </p:txBody>
        </p:sp>
        <p:sp>
          <p:nvSpPr>
            <p:cNvPr id="15" name="TextBox 15"/>
            <p:cNvSpPr txBox="1"/>
            <p:nvPr/>
          </p:nvSpPr>
          <p:spPr>
            <a:xfrm>
              <a:off x="678009" y="-76200"/>
              <a:ext cx="9364067" cy="641774"/>
            </a:xfrm>
            <a:prstGeom prst="rect">
              <a:avLst/>
            </a:prstGeom>
          </p:spPr>
          <p:txBody>
            <a:bodyPr lIns="0" tIns="0" rIns="0" bIns="0" rtlCol="0" anchor="t">
              <a:spAutoFit/>
            </a:bodyPr>
            <a:lstStyle/>
            <a:p>
              <a:pPr algn="just">
                <a:lnSpc>
                  <a:spcPts val="3919"/>
                </a:lnSpc>
              </a:pPr>
              <a:r>
                <a:rPr lang="en-US" sz="2799">
                  <a:solidFill>
                    <a:srgbClr val="000000"/>
                  </a:solidFill>
                  <a:latin typeface="Roboto"/>
                </a:rPr>
                <a:t>douglas.mateus-machado@grenoble-inp.org</a:t>
              </a:r>
            </a:p>
          </p:txBody>
        </p:sp>
      </p:grpSp>
      <p:grpSp>
        <p:nvGrpSpPr>
          <p:cNvPr id="16" name="Group 16"/>
          <p:cNvGrpSpPr/>
          <p:nvPr/>
        </p:nvGrpSpPr>
        <p:grpSpPr>
          <a:xfrm>
            <a:off x="11620500" y="9296400"/>
            <a:ext cx="4161604" cy="952500"/>
            <a:chOff x="0" y="0"/>
            <a:chExt cx="5548806" cy="1270000"/>
          </a:xfrm>
        </p:grpSpPr>
        <p:sp>
          <p:nvSpPr>
            <p:cNvPr id="17" name="Freeform 17"/>
            <p:cNvSpPr/>
            <p:nvPr/>
          </p:nvSpPr>
          <p:spPr>
            <a:xfrm>
              <a:off x="0" y="0"/>
              <a:ext cx="3092174" cy="1270000"/>
            </a:xfrm>
            <a:custGeom>
              <a:avLst/>
              <a:gdLst/>
              <a:ahLst/>
              <a:cxnLst/>
              <a:rect l="l" t="t" r="r" b="b"/>
              <a:pathLst>
                <a:path w="3092174" h="1270000">
                  <a:moveTo>
                    <a:pt x="0" y="0"/>
                  </a:moveTo>
                  <a:lnTo>
                    <a:pt x="3092174" y="0"/>
                  </a:lnTo>
                  <a:lnTo>
                    <a:pt x="3092174" y="1270000"/>
                  </a:lnTo>
                  <a:lnTo>
                    <a:pt x="0" y="1270000"/>
                  </a:lnTo>
                  <a:lnTo>
                    <a:pt x="0" y="0"/>
                  </a:lnTo>
                  <a:close/>
                </a:path>
              </a:pathLst>
            </a:custGeom>
            <a:blipFill>
              <a:blip r:embed="rId17"/>
              <a:stretch>
                <a:fillRect/>
              </a:stretch>
            </a:blipFill>
          </p:spPr>
        </p:sp>
        <p:sp>
          <p:nvSpPr>
            <p:cNvPr id="18" name="Freeform 18"/>
            <p:cNvSpPr/>
            <p:nvPr/>
          </p:nvSpPr>
          <p:spPr>
            <a:xfrm>
              <a:off x="3650337" y="0"/>
              <a:ext cx="1898469" cy="1270000"/>
            </a:xfrm>
            <a:custGeom>
              <a:avLst/>
              <a:gdLst/>
              <a:ahLst/>
              <a:cxnLst/>
              <a:rect l="l" t="t" r="r" b="b"/>
              <a:pathLst>
                <a:path w="1898469" h="1270000">
                  <a:moveTo>
                    <a:pt x="0" y="0"/>
                  </a:moveTo>
                  <a:lnTo>
                    <a:pt x="1898469" y="0"/>
                  </a:lnTo>
                  <a:lnTo>
                    <a:pt x="1898469" y="1270000"/>
                  </a:lnTo>
                  <a:lnTo>
                    <a:pt x="0" y="1270000"/>
                  </a:lnTo>
                  <a:lnTo>
                    <a:pt x="0" y="0"/>
                  </a:lnTo>
                  <a:close/>
                </a:path>
              </a:pathLst>
            </a:custGeom>
            <a:blipFill>
              <a:blip r:embed="rId18"/>
              <a:stretch>
                <a:fillRect/>
              </a:stretch>
            </a:blipFill>
          </p:spPr>
        </p:sp>
      </p:grpSp>
      <p:sp>
        <p:nvSpPr>
          <p:cNvPr id="19" name="AutoShape 19"/>
          <p:cNvSpPr/>
          <p:nvPr/>
        </p:nvSpPr>
        <p:spPr>
          <a:xfrm>
            <a:off x="0" y="9258300"/>
            <a:ext cx="9134475" cy="1028700"/>
          </a:xfrm>
          <a:prstGeom prst="rect">
            <a:avLst/>
          </a:prstGeom>
          <a:solidFill>
            <a:srgbClr val="E6327E"/>
          </a:solidFill>
        </p:spPr>
      </p:sp>
      <p:sp>
        <p:nvSpPr>
          <p:cNvPr id="20" name="Freeform 20"/>
          <p:cNvSpPr/>
          <p:nvPr/>
        </p:nvSpPr>
        <p:spPr>
          <a:xfrm rot="-7383627">
            <a:off x="-1161618" y="-2693680"/>
            <a:ext cx="3437471" cy="6496937"/>
          </a:xfrm>
          <a:custGeom>
            <a:avLst/>
            <a:gdLst/>
            <a:ahLst/>
            <a:cxnLst/>
            <a:rect l="l" t="t" r="r" b="b"/>
            <a:pathLst>
              <a:path w="3437471" h="6496937">
                <a:moveTo>
                  <a:pt x="0" y="0"/>
                </a:moveTo>
                <a:lnTo>
                  <a:pt x="3437471" y="0"/>
                </a:lnTo>
                <a:lnTo>
                  <a:pt x="3437471" y="6496938"/>
                </a:lnTo>
                <a:lnTo>
                  <a:pt x="0" y="6496938"/>
                </a:lnTo>
                <a:lnTo>
                  <a:pt x="0" y="0"/>
                </a:lnTo>
                <a:close/>
              </a:path>
            </a:pathLst>
          </a:custGeom>
          <a:blipFill>
            <a:blip r:embed="rId19">
              <a:extLst>
                <a:ext uri="{96DAC541-7B7A-43D3-8B79-37D633B846F1}">
                  <asvg:svgBlip xmlns:asvg="http://schemas.microsoft.com/office/drawing/2016/SVG/main" xmlns="" r:embed="rId20"/>
                </a:ext>
              </a:extLst>
            </a:blip>
            <a:stretch>
              <a:fillRect/>
            </a:stretch>
          </a:blipFill>
        </p:spPr>
      </p:sp>
    </p:spTree>
  </p:cSld>
  <p:clrMapOvr>
    <a:masterClrMapping/>
  </p:clrMapOvr>
  <p:transition spd="slow">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412" y="9258300"/>
            <a:ext cx="18278588" cy="1028700"/>
          </a:xfrm>
          <a:prstGeom prst="rect">
            <a:avLst/>
          </a:prstGeom>
          <a:solidFill>
            <a:srgbClr val="E6327E"/>
          </a:solidFill>
        </p:spPr>
      </p:sp>
      <p:sp>
        <p:nvSpPr>
          <p:cNvPr id="3" name="Freeform 3"/>
          <p:cNvSpPr/>
          <p:nvPr/>
        </p:nvSpPr>
        <p:spPr>
          <a:xfrm>
            <a:off x="10486580" y="3626147"/>
            <a:ext cx="4536452" cy="3034706"/>
          </a:xfrm>
          <a:custGeom>
            <a:avLst/>
            <a:gdLst/>
            <a:ahLst/>
            <a:cxnLst/>
            <a:rect l="l" t="t" r="r" b="b"/>
            <a:pathLst>
              <a:path w="4536452" h="3034706">
                <a:moveTo>
                  <a:pt x="0" y="0"/>
                </a:moveTo>
                <a:lnTo>
                  <a:pt x="4536452" y="0"/>
                </a:lnTo>
                <a:lnTo>
                  <a:pt x="4536452" y="3034706"/>
                </a:lnTo>
                <a:lnTo>
                  <a:pt x="0" y="3034706"/>
                </a:lnTo>
                <a:lnTo>
                  <a:pt x="0" y="0"/>
                </a:lnTo>
                <a:close/>
              </a:path>
            </a:pathLst>
          </a:custGeom>
          <a:blipFill>
            <a:blip r:embed="rId2"/>
            <a:stretch>
              <a:fillRect/>
            </a:stretch>
          </a:blipFill>
        </p:spPr>
      </p:sp>
      <p:sp>
        <p:nvSpPr>
          <p:cNvPr id="4" name="Freeform 4"/>
          <p:cNvSpPr/>
          <p:nvPr/>
        </p:nvSpPr>
        <p:spPr>
          <a:xfrm>
            <a:off x="3202908" y="3923454"/>
            <a:ext cx="5941092" cy="2440091"/>
          </a:xfrm>
          <a:custGeom>
            <a:avLst/>
            <a:gdLst/>
            <a:ahLst/>
            <a:cxnLst/>
            <a:rect l="l" t="t" r="r" b="b"/>
            <a:pathLst>
              <a:path w="5941092" h="2440091">
                <a:moveTo>
                  <a:pt x="0" y="0"/>
                </a:moveTo>
                <a:lnTo>
                  <a:pt x="5941092" y="0"/>
                </a:lnTo>
                <a:lnTo>
                  <a:pt x="5941092" y="2440092"/>
                </a:lnTo>
                <a:lnTo>
                  <a:pt x="0" y="2440092"/>
                </a:lnTo>
                <a:lnTo>
                  <a:pt x="0" y="0"/>
                </a:lnTo>
                <a:close/>
              </a:path>
            </a:pathLst>
          </a:custGeom>
          <a:blipFill>
            <a:blip r:embed="rId3"/>
            <a:stretch>
              <a:fillRect/>
            </a:stretch>
          </a:blipFill>
        </p:spPr>
      </p:sp>
      <p:sp>
        <p:nvSpPr>
          <p:cNvPr id="5" name="TextBox 5"/>
          <p:cNvSpPr txBox="1"/>
          <p:nvPr/>
        </p:nvSpPr>
        <p:spPr>
          <a:xfrm>
            <a:off x="1028700" y="895350"/>
            <a:ext cx="16230600" cy="1104758"/>
          </a:xfrm>
          <a:prstGeom prst="rect">
            <a:avLst/>
          </a:prstGeom>
        </p:spPr>
        <p:txBody>
          <a:bodyPr lIns="0" tIns="0" rIns="0" bIns="0" rtlCol="0" anchor="t">
            <a:spAutoFit/>
          </a:bodyPr>
          <a:lstStyle/>
          <a:p>
            <a:pPr algn="ctr">
              <a:lnSpc>
                <a:spcPts val="8932"/>
              </a:lnSpc>
            </a:pPr>
            <a:r>
              <a:rPr lang="en-US" sz="6380">
                <a:solidFill>
                  <a:srgbClr val="000000"/>
                </a:solidFill>
                <a:latin typeface="Roboto"/>
              </a:rPr>
              <a:t>Thanks</a:t>
            </a:r>
          </a:p>
        </p:txBody>
      </p:sp>
      <p:sp>
        <p:nvSpPr>
          <p:cNvPr id="6" name="TextBox 6"/>
          <p:cNvSpPr txBox="1"/>
          <p:nvPr/>
        </p:nvSpPr>
        <p:spPr>
          <a:xfrm>
            <a:off x="4561805" y="7517553"/>
            <a:ext cx="9164389" cy="529590"/>
          </a:xfrm>
          <a:prstGeom prst="rect">
            <a:avLst/>
          </a:prstGeom>
        </p:spPr>
        <p:txBody>
          <a:bodyPr lIns="0" tIns="0" rIns="0" bIns="0" rtlCol="0" anchor="t">
            <a:spAutoFit/>
          </a:bodyPr>
          <a:lstStyle/>
          <a:p>
            <a:pPr algn="ctr">
              <a:lnSpc>
                <a:spcPts val="4409"/>
              </a:lnSpc>
            </a:pPr>
            <a:r>
              <a:rPr lang="en-US" sz="3150">
                <a:solidFill>
                  <a:srgbClr val="000000"/>
                </a:solidFill>
                <a:latin typeface="Abril Fatface"/>
              </a:rPr>
              <a:t>Gülgün ALPAN | Zakaria YAHOUNI | Denis KOALA</a:t>
            </a:r>
          </a:p>
        </p:txBody>
      </p:sp>
    </p:spTree>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383627">
            <a:off x="-1161618" y="-2693680"/>
            <a:ext cx="3437471" cy="6496937"/>
          </a:xfrm>
          <a:custGeom>
            <a:avLst/>
            <a:gdLst/>
            <a:ahLst/>
            <a:cxnLst/>
            <a:rect l="l" t="t" r="r" b="b"/>
            <a:pathLst>
              <a:path w="3437471" h="6496937">
                <a:moveTo>
                  <a:pt x="0" y="0"/>
                </a:moveTo>
                <a:lnTo>
                  <a:pt x="3437471" y="0"/>
                </a:lnTo>
                <a:lnTo>
                  <a:pt x="3437471" y="6496938"/>
                </a:lnTo>
                <a:lnTo>
                  <a:pt x="0" y="649693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3" name="Group 3"/>
          <p:cNvGrpSpPr/>
          <p:nvPr/>
        </p:nvGrpSpPr>
        <p:grpSpPr>
          <a:xfrm>
            <a:off x="11620500" y="9296400"/>
            <a:ext cx="4161604" cy="952500"/>
            <a:chOff x="0" y="0"/>
            <a:chExt cx="5548806" cy="1270000"/>
          </a:xfrm>
        </p:grpSpPr>
        <p:sp>
          <p:nvSpPr>
            <p:cNvPr id="4" name="Freeform 4"/>
            <p:cNvSpPr/>
            <p:nvPr/>
          </p:nvSpPr>
          <p:spPr>
            <a:xfrm>
              <a:off x="0" y="0"/>
              <a:ext cx="3092174" cy="1270000"/>
            </a:xfrm>
            <a:custGeom>
              <a:avLst/>
              <a:gdLst/>
              <a:ahLst/>
              <a:cxnLst/>
              <a:rect l="l" t="t" r="r" b="b"/>
              <a:pathLst>
                <a:path w="3092174" h="1270000">
                  <a:moveTo>
                    <a:pt x="0" y="0"/>
                  </a:moveTo>
                  <a:lnTo>
                    <a:pt x="3092174" y="0"/>
                  </a:lnTo>
                  <a:lnTo>
                    <a:pt x="3092174" y="1270000"/>
                  </a:lnTo>
                  <a:lnTo>
                    <a:pt x="0" y="1270000"/>
                  </a:lnTo>
                  <a:lnTo>
                    <a:pt x="0" y="0"/>
                  </a:lnTo>
                  <a:close/>
                </a:path>
              </a:pathLst>
            </a:custGeom>
            <a:blipFill>
              <a:blip r:embed="rId5"/>
              <a:stretch>
                <a:fillRect/>
              </a:stretch>
            </a:blipFill>
          </p:spPr>
        </p:sp>
        <p:sp>
          <p:nvSpPr>
            <p:cNvPr id="5" name="Freeform 5"/>
            <p:cNvSpPr/>
            <p:nvPr/>
          </p:nvSpPr>
          <p:spPr>
            <a:xfrm>
              <a:off x="3650337" y="0"/>
              <a:ext cx="1898469" cy="1270000"/>
            </a:xfrm>
            <a:custGeom>
              <a:avLst/>
              <a:gdLst/>
              <a:ahLst/>
              <a:cxnLst/>
              <a:rect l="l" t="t" r="r" b="b"/>
              <a:pathLst>
                <a:path w="1898469" h="1270000">
                  <a:moveTo>
                    <a:pt x="0" y="0"/>
                  </a:moveTo>
                  <a:lnTo>
                    <a:pt x="1898469" y="0"/>
                  </a:lnTo>
                  <a:lnTo>
                    <a:pt x="1898469" y="1270000"/>
                  </a:lnTo>
                  <a:lnTo>
                    <a:pt x="0" y="1270000"/>
                  </a:lnTo>
                  <a:lnTo>
                    <a:pt x="0" y="0"/>
                  </a:lnTo>
                  <a:close/>
                </a:path>
              </a:pathLst>
            </a:custGeom>
            <a:blipFill>
              <a:blip r:embed="rId6"/>
              <a:stretch>
                <a:fillRect/>
              </a:stretch>
            </a:blipFill>
          </p:spPr>
        </p:sp>
      </p:grpSp>
      <p:sp>
        <p:nvSpPr>
          <p:cNvPr id="10" name="TextBox 10"/>
          <p:cNvSpPr txBox="1"/>
          <p:nvPr/>
        </p:nvSpPr>
        <p:spPr>
          <a:xfrm>
            <a:off x="1028700" y="895350"/>
            <a:ext cx="12489924" cy="1104758"/>
          </a:xfrm>
          <a:prstGeom prst="rect">
            <a:avLst/>
          </a:prstGeom>
        </p:spPr>
        <p:txBody>
          <a:bodyPr lIns="0" tIns="0" rIns="0" bIns="0" rtlCol="0" anchor="t">
            <a:spAutoFit/>
          </a:bodyPr>
          <a:lstStyle/>
          <a:p>
            <a:pPr>
              <a:lnSpc>
                <a:spcPts val="8932"/>
              </a:lnSpc>
            </a:pPr>
            <a:r>
              <a:rPr lang="en-US" sz="6380">
                <a:solidFill>
                  <a:srgbClr val="000000"/>
                </a:solidFill>
                <a:latin typeface="Roboto"/>
              </a:rPr>
              <a:t>1: Context and Methodology</a:t>
            </a:r>
          </a:p>
        </p:txBody>
      </p:sp>
      <p:sp>
        <p:nvSpPr>
          <p:cNvPr id="11" name="TextBox 11"/>
          <p:cNvSpPr txBox="1"/>
          <p:nvPr/>
        </p:nvSpPr>
        <p:spPr>
          <a:xfrm>
            <a:off x="1504950" y="2276475"/>
            <a:ext cx="15278100" cy="1598295"/>
          </a:xfrm>
          <a:prstGeom prst="rect">
            <a:avLst/>
          </a:prstGeom>
        </p:spPr>
        <p:txBody>
          <a:bodyPr lIns="0" tIns="0" rIns="0" bIns="0" rtlCol="0" anchor="t">
            <a:spAutoFit/>
          </a:bodyPr>
          <a:lstStyle/>
          <a:p>
            <a:pPr marL="604520" lvl="1" indent="-302260">
              <a:lnSpc>
                <a:spcPts val="4200"/>
              </a:lnSpc>
              <a:buFont typeface="Arial"/>
              <a:buChar char="•"/>
            </a:pPr>
            <a:r>
              <a:rPr lang="en-US" sz="2800" dirty="0">
                <a:solidFill>
                  <a:srgbClr val="14110F"/>
                </a:solidFill>
                <a:latin typeface="Roboto"/>
              </a:rPr>
              <a:t>The main objective of the present research is to identify </a:t>
            </a:r>
            <a:r>
              <a:rPr lang="en-US" sz="2800" dirty="0">
                <a:solidFill>
                  <a:srgbClr val="14110F"/>
                </a:solidFill>
                <a:latin typeface="Roboto Bold"/>
              </a:rPr>
              <a:t>similarities </a:t>
            </a:r>
            <a:r>
              <a:rPr lang="en-US" sz="2800" dirty="0">
                <a:solidFill>
                  <a:srgbClr val="14110F"/>
                </a:solidFill>
                <a:latin typeface="Roboto"/>
              </a:rPr>
              <a:t>among various </a:t>
            </a:r>
            <a:r>
              <a:rPr lang="en-US" sz="2800" dirty="0">
                <a:solidFill>
                  <a:srgbClr val="14110F"/>
                </a:solidFill>
                <a:latin typeface="Roboto Bold"/>
              </a:rPr>
              <a:t>medications</a:t>
            </a:r>
            <a:r>
              <a:rPr lang="en-US" sz="2800" dirty="0">
                <a:solidFill>
                  <a:srgbClr val="14110F"/>
                </a:solidFill>
                <a:latin typeface="Roboto"/>
              </a:rPr>
              <a:t>, thereby reducing the number of required models for </a:t>
            </a:r>
            <a:r>
              <a:rPr lang="en-US" sz="2800" dirty="0">
                <a:solidFill>
                  <a:srgbClr val="14110F"/>
                </a:solidFill>
                <a:latin typeface="Roboto Bold"/>
              </a:rPr>
              <a:t>forecasting</a:t>
            </a:r>
            <a:r>
              <a:rPr lang="en-US" sz="2800" dirty="0">
                <a:solidFill>
                  <a:srgbClr val="14110F"/>
                </a:solidFill>
                <a:latin typeface="Roboto"/>
              </a:rPr>
              <a:t> hospital </a:t>
            </a:r>
            <a:r>
              <a:rPr lang="en-US" sz="2800" dirty="0">
                <a:solidFill>
                  <a:srgbClr val="14110F"/>
                </a:solidFill>
                <a:latin typeface="Roboto Bold"/>
              </a:rPr>
              <a:t>demand </a:t>
            </a:r>
            <a:r>
              <a:rPr lang="en-US" sz="2800" dirty="0">
                <a:solidFill>
                  <a:srgbClr val="14110F"/>
                </a:solidFill>
                <a:latin typeface="Roboto"/>
              </a:rPr>
              <a:t>and optimizing stock resource management.</a:t>
            </a:r>
          </a:p>
        </p:txBody>
      </p:sp>
      <p:sp>
        <p:nvSpPr>
          <p:cNvPr id="12" name="TextBox 12"/>
          <p:cNvSpPr txBox="1"/>
          <p:nvPr/>
        </p:nvSpPr>
        <p:spPr>
          <a:xfrm>
            <a:off x="1028700" y="7111194"/>
            <a:ext cx="8115300" cy="1598295"/>
          </a:xfrm>
          <a:prstGeom prst="rect">
            <a:avLst/>
          </a:prstGeom>
        </p:spPr>
        <p:txBody>
          <a:bodyPr lIns="0" tIns="0" rIns="0" bIns="0" rtlCol="0" anchor="t">
            <a:spAutoFit/>
          </a:bodyPr>
          <a:lstStyle/>
          <a:p>
            <a:pPr marL="604520" lvl="1" indent="-302260">
              <a:lnSpc>
                <a:spcPts val="4200"/>
              </a:lnSpc>
              <a:buFont typeface="Arial"/>
              <a:buChar char="•"/>
            </a:pPr>
            <a:r>
              <a:rPr lang="en-US" sz="2800" dirty="0">
                <a:solidFill>
                  <a:srgbClr val="14110F"/>
                </a:solidFill>
                <a:latin typeface="Roboto"/>
              </a:rPr>
              <a:t>Studying 21 medications across 4 different hospitals, we have a dataset comprising 75,684 data points with 21 features.</a:t>
            </a:r>
          </a:p>
        </p:txBody>
      </p:sp>
      <p:sp>
        <p:nvSpPr>
          <p:cNvPr id="13" name="Freeform 13"/>
          <p:cNvSpPr/>
          <p:nvPr/>
        </p:nvSpPr>
        <p:spPr>
          <a:xfrm>
            <a:off x="2011094" y="3994974"/>
            <a:ext cx="14246762" cy="3182895"/>
          </a:xfrm>
          <a:custGeom>
            <a:avLst/>
            <a:gdLst/>
            <a:ahLst/>
            <a:cxnLst/>
            <a:rect l="l" t="t" r="r" b="b"/>
            <a:pathLst>
              <a:path w="14246762" h="3182895">
                <a:moveTo>
                  <a:pt x="0" y="0"/>
                </a:moveTo>
                <a:lnTo>
                  <a:pt x="14246762" y="0"/>
                </a:lnTo>
                <a:lnTo>
                  <a:pt x="14246762" y="3182895"/>
                </a:lnTo>
                <a:lnTo>
                  <a:pt x="0" y="3182895"/>
                </a:lnTo>
                <a:lnTo>
                  <a:pt x="0" y="0"/>
                </a:lnTo>
                <a:close/>
              </a:path>
            </a:pathLst>
          </a:custGeom>
          <a:blipFill>
            <a:blip r:embed="rId7"/>
            <a:stretch>
              <a:fillRect/>
            </a:stretch>
          </a:blipFill>
        </p:spPr>
      </p:sp>
      <p:sp>
        <p:nvSpPr>
          <p:cNvPr id="14" name="TextBox 14"/>
          <p:cNvSpPr txBox="1"/>
          <p:nvPr/>
        </p:nvSpPr>
        <p:spPr>
          <a:xfrm>
            <a:off x="9144000" y="7120719"/>
            <a:ext cx="8124825" cy="2103120"/>
          </a:xfrm>
          <a:prstGeom prst="rect">
            <a:avLst/>
          </a:prstGeom>
        </p:spPr>
        <p:txBody>
          <a:bodyPr lIns="0" tIns="0" rIns="0" bIns="0" rtlCol="0" anchor="t">
            <a:spAutoFit/>
          </a:bodyPr>
          <a:lstStyle/>
          <a:p>
            <a:pPr marL="604519" lvl="1" indent="-302260">
              <a:lnSpc>
                <a:spcPts val="4199"/>
              </a:lnSpc>
              <a:buFont typeface="Arial"/>
              <a:buChar char="•"/>
            </a:pPr>
            <a:r>
              <a:rPr lang="en-US" sz="2799" dirty="0">
                <a:solidFill>
                  <a:srgbClr val="14110F"/>
                </a:solidFill>
                <a:latin typeface="Roboto"/>
              </a:rPr>
              <a:t>The distribution of data points among hospitals is as follows:</a:t>
            </a:r>
          </a:p>
          <a:p>
            <a:pPr marL="1209040" lvl="2" indent="-403013">
              <a:lnSpc>
                <a:spcPts val="4200"/>
              </a:lnSpc>
              <a:buFont typeface="Arial"/>
              <a:buChar char="⚬"/>
            </a:pPr>
            <a:r>
              <a:rPr lang="en-US" sz="2800" dirty="0">
                <a:solidFill>
                  <a:srgbClr val="14110F"/>
                </a:solidFill>
                <a:latin typeface="Roboto"/>
              </a:rPr>
              <a:t>Hospital 1: 22, 725 | Hospital 2: 15, 439 Hospital 3: 27, 591 | Hospital 4: 9, 929</a:t>
            </a:r>
          </a:p>
        </p:txBody>
      </p:sp>
      <p:grpSp>
        <p:nvGrpSpPr>
          <p:cNvPr id="18" name="Group 5"/>
          <p:cNvGrpSpPr/>
          <p:nvPr/>
        </p:nvGrpSpPr>
        <p:grpSpPr>
          <a:xfrm>
            <a:off x="0" y="9258300"/>
            <a:ext cx="9134475" cy="1028700"/>
            <a:chOff x="0" y="0"/>
            <a:chExt cx="12179300" cy="1371600"/>
          </a:xfrm>
        </p:grpSpPr>
        <p:sp>
          <p:nvSpPr>
            <p:cNvPr id="19" name="AutoShape 6"/>
            <p:cNvSpPr/>
            <p:nvPr/>
          </p:nvSpPr>
          <p:spPr>
            <a:xfrm>
              <a:off x="1625600" y="0"/>
              <a:ext cx="10553700" cy="1371600"/>
            </a:xfrm>
            <a:prstGeom prst="rect">
              <a:avLst/>
            </a:prstGeom>
            <a:solidFill>
              <a:srgbClr val="E6327E"/>
            </a:solidFill>
          </p:spPr>
        </p:sp>
        <p:sp>
          <p:nvSpPr>
            <p:cNvPr id="20" name="Freeform 8"/>
            <p:cNvSpPr/>
            <p:nvPr/>
          </p:nvSpPr>
          <p:spPr>
            <a:xfrm>
              <a:off x="0" y="0"/>
              <a:ext cx="1625600" cy="1371600"/>
            </a:xfrm>
            <a:custGeom>
              <a:avLst/>
              <a:gdLst/>
              <a:ahLst/>
              <a:cxnLst/>
              <a:rect l="l" t="t" r="r" b="b"/>
              <a:pathLst>
                <a:path w="316130" h="266735">
                  <a:moveTo>
                    <a:pt x="0" y="0"/>
                  </a:moveTo>
                  <a:lnTo>
                    <a:pt x="316130" y="0"/>
                  </a:lnTo>
                  <a:lnTo>
                    <a:pt x="316130" y="266735"/>
                  </a:lnTo>
                  <a:lnTo>
                    <a:pt x="0" y="266735"/>
                  </a:lnTo>
                  <a:close/>
                </a:path>
              </a:pathLst>
            </a:custGeom>
            <a:solidFill>
              <a:srgbClr val="000000"/>
            </a:solidFill>
          </p:spPr>
          <p:txBody>
            <a:bodyPr/>
            <a:lstStyle/>
            <a:p>
              <a:pPr algn="ctr"/>
              <a:r>
                <a:rPr lang="fr-FR" sz="5400" dirty="0" smtClean="0">
                  <a:ln>
                    <a:solidFill>
                      <a:schemeClr val="bg1"/>
                    </a:solidFill>
                  </a:ln>
                  <a:solidFill>
                    <a:schemeClr val="bg1"/>
                  </a:solidFill>
                </a:rPr>
                <a:t>2</a:t>
              </a:r>
              <a:endParaRPr lang="fr-FR" dirty="0">
                <a:ln>
                  <a:solidFill>
                    <a:schemeClr val="bg1"/>
                  </a:solidFill>
                </a:ln>
                <a:solidFill>
                  <a:schemeClr val="bg1"/>
                </a:solidFill>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2"/>
          <p:cNvSpPr txBox="1"/>
          <p:nvPr/>
        </p:nvSpPr>
        <p:spPr>
          <a:xfrm>
            <a:off x="3143398" y="7469434"/>
            <a:ext cx="2857500" cy="415290"/>
          </a:xfrm>
          <a:prstGeom prst="rect">
            <a:avLst/>
          </a:prstGeom>
        </p:spPr>
        <p:txBody>
          <a:bodyPr lIns="0" tIns="0" rIns="0" bIns="0" rtlCol="0" anchor="t">
            <a:spAutoFit/>
          </a:bodyPr>
          <a:lstStyle/>
          <a:p>
            <a:pPr algn="ctr">
              <a:lnSpc>
                <a:spcPts val="3359"/>
              </a:lnSpc>
            </a:pPr>
            <a:r>
              <a:rPr lang="en-US" sz="2399">
                <a:solidFill>
                  <a:srgbClr val="FFFFFF"/>
                </a:solidFill>
                <a:latin typeface="Arimo Bold"/>
              </a:rPr>
              <a:t>Daa treatment</a:t>
            </a:r>
          </a:p>
        </p:txBody>
      </p:sp>
      <p:sp>
        <p:nvSpPr>
          <p:cNvPr id="31" name="Freeform 31"/>
          <p:cNvSpPr/>
          <p:nvPr/>
        </p:nvSpPr>
        <p:spPr>
          <a:xfrm rot="-7383627">
            <a:off x="-1161618" y="-2693680"/>
            <a:ext cx="3437471" cy="6496937"/>
          </a:xfrm>
          <a:custGeom>
            <a:avLst/>
            <a:gdLst/>
            <a:ahLst/>
            <a:cxnLst/>
            <a:rect l="l" t="t" r="r" b="b"/>
            <a:pathLst>
              <a:path w="3437471" h="6496937">
                <a:moveTo>
                  <a:pt x="0" y="0"/>
                </a:moveTo>
                <a:lnTo>
                  <a:pt x="3437471" y="0"/>
                </a:lnTo>
                <a:lnTo>
                  <a:pt x="3437471" y="6496938"/>
                </a:lnTo>
                <a:lnTo>
                  <a:pt x="0" y="649693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39" name="Group 39"/>
          <p:cNvGrpSpPr/>
          <p:nvPr/>
        </p:nvGrpSpPr>
        <p:grpSpPr>
          <a:xfrm>
            <a:off x="11620500" y="9296400"/>
            <a:ext cx="4161604" cy="952500"/>
            <a:chOff x="0" y="0"/>
            <a:chExt cx="5548806" cy="1270000"/>
          </a:xfrm>
        </p:grpSpPr>
        <p:sp>
          <p:nvSpPr>
            <p:cNvPr id="40" name="Freeform 40"/>
            <p:cNvSpPr/>
            <p:nvPr/>
          </p:nvSpPr>
          <p:spPr>
            <a:xfrm>
              <a:off x="0" y="0"/>
              <a:ext cx="3092174" cy="1270000"/>
            </a:xfrm>
            <a:custGeom>
              <a:avLst/>
              <a:gdLst/>
              <a:ahLst/>
              <a:cxnLst/>
              <a:rect l="l" t="t" r="r" b="b"/>
              <a:pathLst>
                <a:path w="3092174" h="1270000">
                  <a:moveTo>
                    <a:pt x="0" y="0"/>
                  </a:moveTo>
                  <a:lnTo>
                    <a:pt x="3092174" y="0"/>
                  </a:lnTo>
                  <a:lnTo>
                    <a:pt x="3092174" y="1270000"/>
                  </a:lnTo>
                  <a:lnTo>
                    <a:pt x="0" y="1270000"/>
                  </a:lnTo>
                  <a:lnTo>
                    <a:pt x="0" y="0"/>
                  </a:lnTo>
                  <a:close/>
                </a:path>
              </a:pathLst>
            </a:custGeom>
            <a:blipFill>
              <a:blip r:embed="rId5"/>
              <a:stretch>
                <a:fillRect/>
              </a:stretch>
            </a:blipFill>
          </p:spPr>
        </p:sp>
        <p:sp>
          <p:nvSpPr>
            <p:cNvPr id="41" name="Freeform 41"/>
            <p:cNvSpPr/>
            <p:nvPr/>
          </p:nvSpPr>
          <p:spPr>
            <a:xfrm>
              <a:off x="3650337" y="0"/>
              <a:ext cx="1898469" cy="1270000"/>
            </a:xfrm>
            <a:custGeom>
              <a:avLst/>
              <a:gdLst/>
              <a:ahLst/>
              <a:cxnLst/>
              <a:rect l="l" t="t" r="r" b="b"/>
              <a:pathLst>
                <a:path w="1898469" h="1270000">
                  <a:moveTo>
                    <a:pt x="0" y="0"/>
                  </a:moveTo>
                  <a:lnTo>
                    <a:pt x="1898469" y="0"/>
                  </a:lnTo>
                  <a:lnTo>
                    <a:pt x="1898469" y="1270000"/>
                  </a:lnTo>
                  <a:lnTo>
                    <a:pt x="0" y="1270000"/>
                  </a:lnTo>
                  <a:lnTo>
                    <a:pt x="0" y="0"/>
                  </a:lnTo>
                  <a:close/>
                </a:path>
              </a:pathLst>
            </a:custGeom>
            <a:blipFill>
              <a:blip r:embed="rId6"/>
              <a:stretch>
                <a:fillRect/>
              </a:stretch>
            </a:blipFill>
          </p:spPr>
        </p:sp>
      </p:grpSp>
      <p:sp>
        <p:nvSpPr>
          <p:cNvPr id="46" name="TextBox 46"/>
          <p:cNvSpPr txBox="1"/>
          <p:nvPr/>
        </p:nvSpPr>
        <p:spPr>
          <a:xfrm>
            <a:off x="1028700" y="895350"/>
            <a:ext cx="12489924" cy="1104758"/>
          </a:xfrm>
          <a:prstGeom prst="rect">
            <a:avLst/>
          </a:prstGeom>
        </p:spPr>
        <p:txBody>
          <a:bodyPr lIns="0" tIns="0" rIns="0" bIns="0" rtlCol="0" anchor="t">
            <a:spAutoFit/>
          </a:bodyPr>
          <a:lstStyle/>
          <a:p>
            <a:pPr>
              <a:lnSpc>
                <a:spcPts val="8932"/>
              </a:lnSpc>
            </a:pPr>
            <a:r>
              <a:rPr lang="en-US" sz="6380">
                <a:solidFill>
                  <a:srgbClr val="000000"/>
                </a:solidFill>
                <a:latin typeface="Roboto"/>
              </a:rPr>
              <a:t>1: Context and Methodology</a:t>
            </a:r>
          </a:p>
        </p:txBody>
      </p:sp>
      <p:sp>
        <p:nvSpPr>
          <p:cNvPr id="47" name="Retângulo de cantos arredondados 46"/>
          <p:cNvSpPr/>
          <p:nvPr/>
        </p:nvSpPr>
        <p:spPr>
          <a:xfrm>
            <a:off x="1504800" y="2383200"/>
            <a:ext cx="4680000" cy="1440000"/>
          </a:xfrm>
          <a:prstGeom prst="roundRect">
            <a:avLst/>
          </a:prstGeom>
          <a:solidFill>
            <a:srgbClr val="166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199"/>
              </a:lnSpc>
            </a:pPr>
            <a:r>
              <a:rPr lang="en-US" sz="3000" dirty="0">
                <a:solidFill>
                  <a:srgbClr val="FFFFFF"/>
                </a:solidFill>
                <a:latin typeface="Roboto Bold"/>
              </a:rPr>
              <a:t>Structured databased</a:t>
            </a:r>
            <a:endParaRPr lang="en-US" sz="3000" dirty="0">
              <a:solidFill>
                <a:srgbClr val="FFFFFF"/>
              </a:solidFill>
              <a:latin typeface="Roboto Bold"/>
            </a:endParaRPr>
          </a:p>
        </p:txBody>
      </p:sp>
      <p:sp>
        <p:nvSpPr>
          <p:cNvPr id="48" name="Retângulo de cantos arredondados 47"/>
          <p:cNvSpPr/>
          <p:nvPr/>
        </p:nvSpPr>
        <p:spPr>
          <a:xfrm>
            <a:off x="1489560" y="4021185"/>
            <a:ext cx="4680000" cy="1440000"/>
          </a:xfrm>
          <a:prstGeom prst="roundRect">
            <a:avLst/>
          </a:prstGeom>
          <a:solidFill>
            <a:srgbClr val="99C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199"/>
              </a:lnSpc>
            </a:pPr>
            <a:r>
              <a:rPr lang="en-US" sz="2999" dirty="0">
                <a:solidFill>
                  <a:srgbClr val="FFFFFF"/>
                </a:solidFill>
                <a:latin typeface="Roboto Bold"/>
              </a:rPr>
              <a:t>1: Database formatting</a:t>
            </a:r>
            <a:endParaRPr lang="en-US" sz="2999" dirty="0">
              <a:solidFill>
                <a:srgbClr val="FFFFFF"/>
              </a:solidFill>
              <a:latin typeface="Roboto Bold"/>
            </a:endParaRPr>
          </a:p>
        </p:txBody>
      </p:sp>
      <p:sp>
        <p:nvSpPr>
          <p:cNvPr id="49" name="Retângulo de cantos arredondados 48"/>
          <p:cNvSpPr/>
          <p:nvPr/>
        </p:nvSpPr>
        <p:spPr>
          <a:xfrm>
            <a:off x="1486043" y="5712326"/>
            <a:ext cx="4680000" cy="1440000"/>
          </a:xfrm>
          <a:prstGeom prst="roundRect">
            <a:avLst/>
          </a:prstGeom>
          <a:solidFill>
            <a:srgbClr val="DC6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199"/>
              </a:lnSpc>
            </a:pPr>
            <a:r>
              <a:rPr lang="en-US" sz="2999" dirty="0">
                <a:solidFill>
                  <a:srgbClr val="FFFFFF"/>
                </a:solidFill>
                <a:latin typeface="Roboto Bold"/>
              </a:rPr>
              <a:t>2: Data treatment</a:t>
            </a:r>
            <a:endParaRPr lang="en-US" sz="2999" dirty="0">
              <a:solidFill>
                <a:srgbClr val="FFFFFF"/>
              </a:solidFill>
              <a:latin typeface="Roboto Bold"/>
            </a:endParaRPr>
          </a:p>
        </p:txBody>
      </p:sp>
      <p:sp>
        <p:nvSpPr>
          <p:cNvPr id="50" name="Retângulo de cantos arredondados 49"/>
          <p:cNvSpPr/>
          <p:nvPr/>
        </p:nvSpPr>
        <p:spPr>
          <a:xfrm>
            <a:off x="1504800" y="7403467"/>
            <a:ext cx="4680000" cy="1440000"/>
          </a:xfrm>
          <a:prstGeom prst="roundRect">
            <a:avLst/>
          </a:prstGeom>
          <a:solidFill>
            <a:srgbClr val="9417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199"/>
              </a:lnSpc>
            </a:pPr>
            <a:r>
              <a:rPr lang="en-US" sz="2999" dirty="0">
                <a:solidFill>
                  <a:srgbClr val="FFFFFF"/>
                </a:solidFill>
                <a:latin typeface="Roboto Bold"/>
              </a:rPr>
              <a:t>3: Feature manipulation and comprehension</a:t>
            </a:r>
            <a:endParaRPr lang="en-US" sz="2999" dirty="0">
              <a:solidFill>
                <a:srgbClr val="FFFFFF"/>
              </a:solidFill>
              <a:latin typeface="Roboto Bold"/>
            </a:endParaRPr>
          </a:p>
        </p:txBody>
      </p:sp>
      <p:cxnSp>
        <p:nvCxnSpPr>
          <p:cNvPr id="53" name="Conector angulado 52"/>
          <p:cNvCxnSpPr>
            <a:stCxn id="47" idx="1"/>
            <a:endCxn id="48" idx="1"/>
          </p:cNvCxnSpPr>
          <p:nvPr/>
        </p:nvCxnSpPr>
        <p:spPr>
          <a:xfrm rot="10800000" flipV="1">
            <a:off x="1489560" y="3103199"/>
            <a:ext cx="15240" cy="1637985"/>
          </a:xfrm>
          <a:prstGeom prst="bentConnector3">
            <a:avLst>
              <a:gd name="adj1" fmla="val 1600000"/>
            </a:avLst>
          </a:prstGeom>
          <a:ln w="38100">
            <a:tailEnd type="triangle"/>
          </a:ln>
        </p:spPr>
        <p:style>
          <a:lnRef idx="1">
            <a:schemeClr val="dk1"/>
          </a:lnRef>
          <a:fillRef idx="0">
            <a:schemeClr val="dk1"/>
          </a:fillRef>
          <a:effectRef idx="0">
            <a:schemeClr val="dk1"/>
          </a:effectRef>
          <a:fontRef idx="minor">
            <a:schemeClr val="tx1"/>
          </a:fontRef>
        </p:style>
      </p:cxnSp>
      <p:cxnSp>
        <p:nvCxnSpPr>
          <p:cNvPr id="56" name="Conector angulado 55"/>
          <p:cNvCxnSpPr>
            <a:stCxn id="48" idx="3"/>
            <a:endCxn id="49" idx="3"/>
          </p:cNvCxnSpPr>
          <p:nvPr/>
        </p:nvCxnSpPr>
        <p:spPr>
          <a:xfrm flipH="1">
            <a:off x="6166043" y="4741185"/>
            <a:ext cx="3517" cy="1691141"/>
          </a:xfrm>
          <a:prstGeom prst="bentConnector3">
            <a:avLst>
              <a:gd name="adj1" fmla="val -6499858"/>
            </a:avLst>
          </a:prstGeom>
          <a:ln w="38100">
            <a:tailEnd type="triangle"/>
          </a:ln>
        </p:spPr>
        <p:style>
          <a:lnRef idx="1">
            <a:schemeClr val="dk1"/>
          </a:lnRef>
          <a:fillRef idx="0">
            <a:schemeClr val="dk1"/>
          </a:fillRef>
          <a:effectRef idx="0">
            <a:schemeClr val="dk1"/>
          </a:effectRef>
          <a:fontRef idx="minor">
            <a:schemeClr val="tx1"/>
          </a:fontRef>
        </p:style>
      </p:cxnSp>
      <p:cxnSp>
        <p:nvCxnSpPr>
          <p:cNvPr id="59" name="Conector angulado 58"/>
          <p:cNvCxnSpPr>
            <a:stCxn id="49" idx="1"/>
            <a:endCxn id="50" idx="1"/>
          </p:cNvCxnSpPr>
          <p:nvPr/>
        </p:nvCxnSpPr>
        <p:spPr>
          <a:xfrm rot="10800000" flipH="1" flipV="1">
            <a:off x="1486042" y="6432325"/>
            <a:ext cx="18757" cy="1691141"/>
          </a:xfrm>
          <a:prstGeom prst="bentConnector3">
            <a:avLst>
              <a:gd name="adj1" fmla="val -1218745"/>
            </a:avLst>
          </a:prstGeom>
          <a:ln w="38100">
            <a:tailEnd type="triangle"/>
          </a:ln>
        </p:spPr>
        <p:style>
          <a:lnRef idx="1">
            <a:schemeClr val="dk1"/>
          </a:lnRef>
          <a:fillRef idx="0">
            <a:schemeClr val="dk1"/>
          </a:fillRef>
          <a:effectRef idx="0">
            <a:schemeClr val="dk1"/>
          </a:effectRef>
          <a:fontRef idx="minor">
            <a:schemeClr val="tx1"/>
          </a:fontRef>
        </p:style>
      </p:cxnSp>
      <p:cxnSp>
        <p:nvCxnSpPr>
          <p:cNvPr id="62" name="Conector angulado 61"/>
          <p:cNvCxnSpPr>
            <a:stCxn id="50" idx="3"/>
            <a:endCxn id="65" idx="1"/>
          </p:cNvCxnSpPr>
          <p:nvPr/>
        </p:nvCxnSpPr>
        <p:spPr>
          <a:xfrm flipV="1">
            <a:off x="6184800" y="3097504"/>
            <a:ext cx="2911575" cy="5025963"/>
          </a:xfrm>
          <a:prstGeom prst="bentConnector3">
            <a:avLst>
              <a:gd name="adj1" fmla="val 50000"/>
            </a:avLst>
          </a:prstGeom>
          <a:ln w="38100">
            <a:tailEnd type="triangle"/>
          </a:ln>
        </p:spPr>
        <p:style>
          <a:lnRef idx="1">
            <a:schemeClr val="dk1"/>
          </a:lnRef>
          <a:fillRef idx="0">
            <a:schemeClr val="dk1"/>
          </a:fillRef>
          <a:effectRef idx="0">
            <a:schemeClr val="dk1"/>
          </a:effectRef>
          <a:fontRef idx="minor">
            <a:schemeClr val="tx1"/>
          </a:fontRef>
        </p:style>
      </p:cxnSp>
      <p:sp>
        <p:nvSpPr>
          <p:cNvPr id="65" name="Retângulo de cantos arredondados 64"/>
          <p:cNvSpPr/>
          <p:nvPr/>
        </p:nvSpPr>
        <p:spPr>
          <a:xfrm>
            <a:off x="9096375" y="2377504"/>
            <a:ext cx="4680000" cy="1440000"/>
          </a:xfrm>
          <a:prstGeom prst="roundRect">
            <a:avLst/>
          </a:prstGeom>
          <a:solidFill>
            <a:srgbClr val="A3A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199"/>
              </a:lnSpc>
            </a:pPr>
            <a:r>
              <a:rPr lang="en-US" sz="2999" dirty="0">
                <a:solidFill>
                  <a:srgbClr val="FFFFFF"/>
                </a:solidFill>
                <a:latin typeface="Roboto Bold"/>
              </a:rPr>
              <a:t>4: Clustering</a:t>
            </a:r>
            <a:endParaRPr lang="en-US" sz="2999" dirty="0">
              <a:solidFill>
                <a:srgbClr val="FFFFFF"/>
              </a:solidFill>
              <a:latin typeface="Roboto Bold"/>
            </a:endParaRPr>
          </a:p>
        </p:txBody>
      </p:sp>
      <p:sp>
        <p:nvSpPr>
          <p:cNvPr id="67" name="Retângulo de cantos arredondados 66"/>
          <p:cNvSpPr/>
          <p:nvPr/>
        </p:nvSpPr>
        <p:spPr>
          <a:xfrm>
            <a:off x="9111615" y="5712325"/>
            <a:ext cx="4680000" cy="1440000"/>
          </a:xfrm>
          <a:prstGeom prst="roundRect">
            <a:avLst/>
          </a:prstGeom>
          <a:solidFill>
            <a:srgbClr val="8FC3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199"/>
              </a:lnSpc>
            </a:pPr>
            <a:r>
              <a:rPr lang="en-US" sz="2999" dirty="0">
                <a:solidFill>
                  <a:srgbClr val="FFFFFF"/>
                </a:solidFill>
                <a:latin typeface="Roboto Bold"/>
              </a:rPr>
              <a:t>5: Forecasting</a:t>
            </a:r>
            <a:endParaRPr lang="en-US" sz="2999" dirty="0">
              <a:solidFill>
                <a:srgbClr val="FFFFFF"/>
              </a:solidFill>
              <a:latin typeface="Roboto Bold"/>
            </a:endParaRPr>
          </a:p>
        </p:txBody>
      </p:sp>
      <p:cxnSp>
        <p:nvCxnSpPr>
          <p:cNvPr id="68" name="Conector angulado 67"/>
          <p:cNvCxnSpPr>
            <a:stCxn id="65" idx="3"/>
            <a:endCxn id="67" idx="3"/>
          </p:cNvCxnSpPr>
          <p:nvPr/>
        </p:nvCxnSpPr>
        <p:spPr>
          <a:xfrm>
            <a:off x="13776375" y="3097504"/>
            <a:ext cx="15240" cy="3334821"/>
          </a:xfrm>
          <a:prstGeom prst="bentConnector3">
            <a:avLst>
              <a:gd name="adj1" fmla="val 1600000"/>
            </a:avLst>
          </a:prstGeom>
          <a:ln w="38100">
            <a:tailEnd type="triangle"/>
          </a:ln>
        </p:spPr>
        <p:style>
          <a:lnRef idx="1">
            <a:schemeClr val="dk1"/>
          </a:lnRef>
          <a:fillRef idx="0">
            <a:schemeClr val="dk1"/>
          </a:fillRef>
          <a:effectRef idx="0">
            <a:schemeClr val="dk1"/>
          </a:effectRef>
          <a:fontRef idx="minor">
            <a:schemeClr val="tx1"/>
          </a:fontRef>
        </p:style>
      </p:cxnSp>
      <p:grpSp>
        <p:nvGrpSpPr>
          <p:cNvPr id="71" name="Group 5"/>
          <p:cNvGrpSpPr/>
          <p:nvPr/>
        </p:nvGrpSpPr>
        <p:grpSpPr>
          <a:xfrm>
            <a:off x="0" y="9258300"/>
            <a:ext cx="9134475" cy="1028700"/>
            <a:chOff x="0" y="0"/>
            <a:chExt cx="12179300" cy="1371600"/>
          </a:xfrm>
        </p:grpSpPr>
        <p:sp>
          <p:nvSpPr>
            <p:cNvPr id="72" name="AutoShape 6"/>
            <p:cNvSpPr/>
            <p:nvPr/>
          </p:nvSpPr>
          <p:spPr>
            <a:xfrm>
              <a:off x="1625600" y="0"/>
              <a:ext cx="10553700" cy="1371600"/>
            </a:xfrm>
            <a:prstGeom prst="rect">
              <a:avLst/>
            </a:prstGeom>
            <a:solidFill>
              <a:srgbClr val="E6327E"/>
            </a:solidFill>
          </p:spPr>
        </p:sp>
        <p:sp>
          <p:nvSpPr>
            <p:cNvPr id="73" name="Freeform 8"/>
            <p:cNvSpPr/>
            <p:nvPr/>
          </p:nvSpPr>
          <p:spPr>
            <a:xfrm>
              <a:off x="0" y="0"/>
              <a:ext cx="1625600" cy="1371600"/>
            </a:xfrm>
            <a:custGeom>
              <a:avLst/>
              <a:gdLst/>
              <a:ahLst/>
              <a:cxnLst/>
              <a:rect l="l" t="t" r="r" b="b"/>
              <a:pathLst>
                <a:path w="316130" h="266735">
                  <a:moveTo>
                    <a:pt x="0" y="0"/>
                  </a:moveTo>
                  <a:lnTo>
                    <a:pt x="316130" y="0"/>
                  </a:lnTo>
                  <a:lnTo>
                    <a:pt x="316130" y="266735"/>
                  </a:lnTo>
                  <a:lnTo>
                    <a:pt x="0" y="266735"/>
                  </a:lnTo>
                  <a:close/>
                </a:path>
              </a:pathLst>
            </a:custGeom>
            <a:solidFill>
              <a:srgbClr val="000000"/>
            </a:solidFill>
          </p:spPr>
          <p:txBody>
            <a:bodyPr/>
            <a:lstStyle/>
            <a:p>
              <a:pPr algn="ctr"/>
              <a:r>
                <a:rPr lang="fr-FR" sz="5400" dirty="0">
                  <a:ln>
                    <a:solidFill>
                      <a:schemeClr val="bg1"/>
                    </a:solidFill>
                  </a:ln>
                  <a:solidFill>
                    <a:schemeClr val="bg1"/>
                  </a:solidFill>
                </a:rPr>
                <a:t>3</a:t>
              </a:r>
              <a:endParaRPr lang="fr-FR" dirty="0">
                <a:ln>
                  <a:solidFill>
                    <a:schemeClr val="bg1"/>
                  </a:solidFill>
                </a:ln>
                <a:solidFill>
                  <a:schemeClr val="bg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50" grpId="0" animBg="1"/>
      <p:bldP spid="65" grpId="0" animBg="1"/>
      <p:bldP spid="6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286625" y="2381250"/>
            <a:ext cx="9972675" cy="5422405"/>
          </a:xfrm>
          <a:custGeom>
            <a:avLst/>
            <a:gdLst/>
            <a:ahLst/>
            <a:cxnLst/>
            <a:rect l="l" t="t" r="r" b="b"/>
            <a:pathLst>
              <a:path w="9972675" h="5422405">
                <a:moveTo>
                  <a:pt x="0" y="0"/>
                </a:moveTo>
                <a:lnTo>
                  <a:pt x="9972675" y="0"/>
                </a:lnTo>
                <a:lnTo>
                  <a:pt x="9972675" y="5422405"/>
                </a:lnTo>
                <a:lnTo>
                  <a:pt x="0" y="5422405"/>
                </a:lnTo>
                <a:lnTo>
                  <a:pt x="0" y="0"/>
                </a:lnTo>
                <a:close/>
              </a:path>
            </a:pathLst>
          </a:custGeom>
          <a:blipFill>
            <a:blip r:embed="rId2"/>
            <a:stretch>
              <a:fillRect/>
            </a:stretch>
          </a:blipFill>
        </p:spPr>
      </p:sp>
      <p:sp>
        <p:nvSpPr>
          <p:cNvPr id="3" name="TextBox 3"/>
          <p:cNvSpPr txBox="1"/>
          <p:nvPr/>
        </p:nvSpPr>
        <p:spPr>
          <a:xfrm>
            <a:off x="1028700" y="4156832"/>
            <a:ext cx="6081780" cy="4732020"/>
          </a:xfrm>
          <a:prstGeom prst="rect">
            <a:avLst/>
          </a:prstGeom>
        </p:spPr>
        <p:txBody>
          <a:bodyPr lIns="0" tIns="0" rIns="0" bIns="0" rtlCol="0" anchor="t">
            <a:spAutoFit/>
          </a:bodyPr>
          <a:lstStyle/>
          <a:p>
            <a:pPr marL="604519" lvl="1" indent="-302260">
              <a:lnSpc>
                <a:spcPts val="4199"/>
              </a:lnSpc>
              <a:buFont typeface="Arial"/>
              <a:buChar char="•"/>
            </a:pPr>
            <a:r>
              <a:rPr lang="en-US" sz="2799" dirty="0">
                <a:solidFill>
                  <a:srgbClr val="14110F"/>
                </a:solidFill>
                <a:latin typeface="Roboto"/>
              </a:rPr>
              <a:t>Remove outliers and address missing data.</a:t>
            </a:r>
          </a:p>
          <a:p>
            <a:pPr marL="604519" lvl="1" indent="-302260">
              <a:lnSpc>
                <a:spcPts val="4199"/>
              </a:lnSpc>
              <a:buFont typeface="Arial"/>
              <a:buChar char="•"/>
            </a:pPr>
            <a:r>
              <a:rPr lang="en-US" sz="2799" dirty="0">
                <a:solidFill>
                  <a:srgbClr val="14110F"/>
                </a:solidFill>
                <a:latin typeface="Roboto"/>
              </a:rPr>
              <a:t>Group data by month, year, UCD code, and hospital.</a:t>
            </a:r>
          </a:p>
          <a:p>
            <a:pPr marL="604519" lvl="1" indent="-302260">
              <a:lnSpc>
                <a:spcPts val="4199"/>
              </a:lnSpc>
              <a:buFont typeface="Arial"/>
              <a:buChar char="•"/>
            </a:pPr>
            <a:r>
              <a:rPr lang="en-US" sz="2799" dirty="0">
                <a:solidFill>
                  <a:srgbClr val="14110F"/>
                </a:solidFill>
                <a:latin typeface="Roboto"/>
              </a:rPr>
              <a:t>Understand and manage the gaps for the different hospitals.</a:t>
            </a:r>
          </a:p>
          <a:p>
            <a:pPr marL="604520" lvl="1" indent="-302260">
              <a:lnSpc>
                <a:spcPts val="4200"/>
              </a:lnSpc>
              <a:buFont typeface="Arial"/>
              <a:buChar char="•"/>
            </a:pPr>
            <a:r>
              <a:rPr lang="en-US" sz="2800" dirty="0">
                <a:solidFill>
                  <a:srgbClr val="14110F"/>
                </a:solidFill>
                <a:latin typeface="Roboto"/>
              </a:rPr>
              <a:t>For the time series approach, a common data period was chosen for all hospitals.</a:t>
            </a:r>
          </a:p>
        </p:txBody>
      </p:sp>
      <p:sp>
        <p:nvSpPr>
          <p:cNvPr id="4" name="Freeform 4"/>
          <p:cNvSpPr/>
          <p:nvPr/>
        </p:nvSpPr>
        <p:spPr>
          <a:xfrm>
            <a:off x="-2408771" y="2141376"/>
            <a:ext cx="3437471" cy="6496937"/>
          </a:xfrm>
          <a:custGeom>
            <a:avLst/>
            <a:gdLst/>
            <a:ahLst/>
            <a:cxnLst/>
            <a:rect l="l" t="t" r="r" b="b"/>
            <a:pathLst>
              <a:path w="3437471" h="6496937">
                <a:moveTo>
                  <a:pt x="0" y="0"/>
                </a:moveTo>
                <a:lnTo>
                  <a:pt x="3437471" y="0"/>
                </a:lnTo>
                <a:lnTo>
                  <a:pt x="3437471" y="6496938"/>
                </a:lnTo>
                <a:lnTo>
                  <a:pt x="0" y="649693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5" name="Group 5"/>
          <p:cNvGrpSpPr/>
          <p:nvPr/>
        </p:nvGrpSpPr>
        <p:grpSpPr>
          <a:xfrm>
            <a:off x="11620500" y="9296400"/>
            <a:ext cx="4161604" cy="952500"/>
            <a:chOff x="0" y="0"/>
            <a:chExt cx="5548806" cy="1270000"/>
          </a:xfrm>
        </p:grpSpPr>
        <p:sp>
          <p:nvSpPr>
            <p:cNvPr id="6" name="Freeform 6"/>
            <p:cNvSpPr/>
            <p:nvPr/>
          </p:nvSpPr>
          <p:spPr>
            <a:xfrm>
              <a:off x="0" y="0"/>
              <a:ext cx="3092174" cy="1270000"/>
            </a:xfrm>
            <a:custGeom>
              <a:avLst/>
              <a:gdLst/>
              <a:ahLst/>
              <a:cxnLst/>
              <a:rect l="l" t="t" r="r" b="b"/>
              <a:pathLst>
                <a:path w="3092174" h="1270000">
                  <a:moveTo>
                    <a:pt x="0" y="0"/>
                  </a:moveTo>
                  <a:lnTo>
                    <a:pt x="3092174" y="0"/>
                  </a:lnTo>
                  <a:lnTo>
                    <a:pt x="3092174" y="1270000"/>
                  </a:lnTo>
                  <a:lnTo>
                    <a:pt x="0" y="1270000"/>
                  </a:lnTo>
                  <a:lnTo>
                    <a:pt x="0" y="0"/>
                  </a:lnTo>
                  <a:close/>
                </a:path>
              </a:pathLst>
            </a:custGeom>
            <a:blipFill>
              <a:blip r:embed="rId5"/>
              <a:stretch>
                <a:fillRect/>
              </a:stretch>
            </a:blipFill>
          </p:spPr>
        </p:sp>
        <p:sp>
          <p:nvSpPr>
            <p:cNvPr id="7" name="Freeform 7"/>
            <p:cNvSpPr/>
            <p:nvPr/>
          </p:nvSpPr>
          <p:spPr>
            <a:xfrm>
              <a:off x="3650337" y="0"/>
              <a:ext cx="1898469" cy="1270000"/>
            </a:xfrm>
            <a:custGeom>
              <a:avLst/>
              <a:gdLst/>
              <a:ahLst/>
              <a:cxnLst/>
              <a:rect l="l" t="t" r="r" b="b"/>
              <a:pathLst>
                <a:path w="1898469" h="1270000">
                  <a:moveTo>
                    <a:pt x="0" y="0"/>
                  </a:moveTo>
                  <a:lnTo>
                    <a:pt x="1898469" y="0"/>
                  </a:lnTo>
                  <a:lnTo>
                    <a:pt x="1898469" y="1270000"/>
                  </a:lnTo>
                  <a:lnTo>
                    <a:pt x="0" y="1270000"/>
                  </a:lnTo>
                  <a:lnTo>
                    <a:pt x="0" y="0"/>
                  </a:lnTo>
                  <a:close/>
                </a:path>
              </a:pathLst>
            </a:custGeom>
            <a:blipFill>
              <a:blip r:embed="rId6"/>
              <a:stretch>
                <a:fillRect/>
              </a:stretch>
            </a:blipFill>
          </p:spPr>
        </p:sp>
      </p:grpSp>
      <p:sp>
        <p:nvSpPr>
          <p:cNvPr id="17" name="TextBox 17"/>
          <p:cNvSpPr txBox="1"/>
          <p:nvPr/>
        </p:nvSpPr>
        <p:spPr>
          <a:xfrm>
            <a:off x="1028700" y="895350"/>
            <a:ext cx="12489924" cy="1104758"/>
          </a:xfrm>
          <a:prstGeom prst="rect">
            <a:avLst/>
          </a:prstGeom>
        </p:spPr>
        <p:txBody>
          <a:bodyPr lIns="0" tIns="0" rIns="0" bIns="0" rtlCol="0" anchor="t">
            <a:spAutoFit/>
          </a:bodyPr>
          <a:lstStyle/>
          <a:p>
            <a:pPr>
              <a:lnSpc>
                <a:spcPts val="8932"/>
              </a:lnSpc>
            </a:pPr>
            <a:r>
              <a:rPr lang="en-US" sz="6380">
                <a:solidFill>
                  <a:srgbClr val="000000"/>
                </a:solidFill>
                <a:latin typeface="Roboto"/>
              </a:rPr>
              <a:t>1: Context and Methodology</a:t>
            </a:r>
          </a:p>
        </p:txBody>
      </p:sp>
      <p:grpSp>
        <p:nvGrpSpPr>
          <p:cNvPr id="18" name="Group 18"/>
          <p:cNvGrpSpPr/>
          <p:nvPr/>
        </p:nvGrpSpPr>
        <p:grpSpPr>
          <a:xfrm>
            <a:off x="1028700" y="167276"/>
            <a:ext cx="10705819" cy="642349"/>
            <a:chOff x="0" y="0"/>
            <a:chExt cx="14274425" cy="856465"/>
          </a:xfrm>
        </p:grpSpPr>
        <p:grpSp>
          <p:nvGrpSpPr>
            <p:cNvPr id="19" name="Group 19"/>
            <p:cNvGrpSpPr/>
            <p:nvPr/>
          </p:nvGrpSpPr>
          <p:grpSpPr>
            <a:xfrm rot="5400000">
              <a:off x="3854095" y="-999210"/>
              <a:ext cx="856465" cy="2854885"/>
              <a:chOff x="0" y="0"/>
              <a:chExt cx="376296" cy="1254321"/>
            </a:xfrm>
          </p:grpSpPr>
          <p:sp>
            <p:nvSpPr>
              <p:cNvPr id="20" name="Freeform 20"/>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DC6A1C"/>
              </a:solidFill>
            </p:spPr>
          </p:sp>
          <p:sp>
            <p:nvSpPr>
              <p:cNvPr id="21" name="TextBox 21"/>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22" name="TextBox 22"/>
            <p:cNvSpPr txBox="1"/>
            <p:nvPr/>
          </p:nvSpPr>
          <p:spPr>
            <a:xfrm>
              <a:off x="2869159" y="265478"/>
              <a:ext cx="2826336"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2: Data treatment</a:t>
              </a:r>
            </a:p>
          </p:txBody>
        </p:sp>
        <p:grpSp>
          <p:nvGrpSpPr>
            <p:cNvPr id="23" name="Group 23"/>
            <p:cNvGrpSpPr/>
            <p:nvPr/>
          </p:nvGrpSpPr>
          <p:grpSpPr>
            <a:xfrm rot="5400000">
              <a:off x="6708980" y="-999210"/>
              <a:ext cx="856465" cy="2854885"/>
              <a:chOff x="0" y="0"/>
              <a:chExt cx="376296" cy="1254321"/>
            </a:xfrm>
          </p:grpSpPr>
          <p:sp>
            <p:nvSpPr>
              <p:cNvPr id="24" name="Freeform 24"/>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94177E">
                  <a:alpha val="24706"/>
                </a:srgbClr>
              </a:solidFill>
            </p:spPr>
          </p:sp>
          <p:sp>
            <p:nvSpPr>
              <p:cNvPr id="25" name="TextBox 25"/>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26" name="TextBox 26"/>
            <p:cNvSpPr txBox="1"/>
            <p:nvPr/>
          </p:nvSpPr>
          <p:spPr>
            <a:xfrm>
              <a:off x="5724044" y="108459"/>
              <a:ext cx="2826336" cy="610972"/>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3: Feature manipulation and comprehension</a:t>
              </a:r>
            </a:p>
          </p:txBody>
        </p:sp>
        <p:grpSp>
          <p:nvGrpSpPr>
            <p:cNvPr id="27" name="Group 27"/>
            <p:cNvGrpSpPr/>
            <p:nvPr/>
          </p:nvGrpSpPr>
          <p:grpSpPr>
            <a:xfrm rot="5400000">
              <a:off x="9563865" y="-999210"/>
              <a:ext cx="856465" cy="2854885"/>
              <a:chOff x="0" y="0"/>
              <a:chExt cx="376296" cy="1254321"/>
            </a:xfrm>
          </p:grpSpPr>
          <p:sp>
            <p:nvSpPr>
              <p:cNvPr id="28" name="Freeform 28"/>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A3A7A7">
                  <a:alpha val="24706"/>
                </a:srgbClr>
              </a:solidFill>
            </p:spPr>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30" name="TextBox 30"/>
            <p:cNvSpPr txBox="1"/>
            <p:nvPr/>
          </p:nvSpPr>
          <p:spPr>
            <a:xfrm>
              <a:off x="8593204" y="265478"/>
              <a:ext cx="2797787"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4: Clustering</a:t>
              </a:r>
            </a:p>
          </p:txBody>
        </p:sp>
        <p:grpSp>
          <p:nvGrpSpPr>
            <p:cNvPr id="31" name="Group 31"/>
            <p:cNvGrpSpPr/>
            <p:nvPr/>
          </p:nvGrpSpPr>
          <p:grpSpPr>
            <a:xfrm rot="5400000">
              <a:off x="12418750" y="-999210"/>
              <a:ext cx="856465" cy="2854885"/>
              <a:chOff x="0" y="0"/>
              <a:chExt cx="376296" cy="1254321"/>
            </a:xfrm>
          </p:grpSpPr>
          <p:sp>
            <p:nvSpPr>
              <p:cNvPr id="32" name="Freeform 32"/>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8FC3F4">
                  <a:alpha val="24706"/>
                </a:srgbClr>
              </a:solidFill>
            </p:spPr>
          </p:sp>
          <p:sp>
            <p:nvSpPr>
              <p:cNvPr id="33" name="TextBox 33"/>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34" name="TextBox 34"/>
            <p:cNvSpPr txBox="1"/>
            <p:nvPr/>
          </p:nvSpPr>
          <p:spPr>
            <a:xfrm>
              <a:off x="11448089" y="265478"/>
              <a:ext cx="2797787"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5: Forecasting</a:t>
              </a:r>
            </a:p>
          </p:txBody>
        </p:sp>
        <p:grpSp>
          <p:nvGrpSpPr>
            <p:cNvPr id="35" name="Group 35"/>
            <p:cNvGrpSpPr/>
            <p:nvPr/>
          </p:nvGrpSpPr>
          <p:grpSpPr>
            <a:xfrm rot="5400000">
              <a:off x="999210" y="-999210"/>
              <a:ext cx="856465" cy="2854885"/>
              <a:chOff x="0" y="0"/>
              <a:chExt cx="501728" cy="1672428"/>
            </a:xfrm>
          </p:grpSpPr>
          <p:sp>
            <p:nvSpPr>
              <p:cNvPr id="36" name="Freeform 36"/>
              <p:cNvSpPr/>
              <p:nvPr/>
            </p:nvSpPr>
            <p:spPr>
              <a:xfrm>
                <a:off x="0" y="0"/>
                <a:ext cx="501728" cy="1672428"/>
              </a:xfrm>
              <a:custGeom>
                <a:avLst/>
                <a:gdLst/>
                <a:ahLst/>
                <a:cxnLst/>
                <a:rect l="l" t="t" r="r" b="b"/>
                <a:pathLst>
                  <a:path w="501728" h="1672428">
                    <a:moveTo>
                      <a:pt x="205909" y="0"/>
                    </a:moveTo>
                    <a:lnTo>
                      <a:pt x="295819" y="0"/>
                    </a:lnTo>
                    <a:cubicBezTo>
                      <a:pt x="350430" y="0"/>
                      <a:pt x="402803" y="21694"/>
                      <a:pt x="441419" y="60309"/>
                    </a:cubicBezTo>
                    <a:cubicBezTo>
                      <a:pt x="480034" y="98925"/>
                      <a:pt x="501728" y="151299"/>
                      <a:pt x="501728" y="205909"/>
                    </a:cubicBezTo>
                    <a:lnTo>
                      <a:pt x="501728" y="1466519"/>
                    </a:lnTo>
                    <a:cubicBezTo>
                      <a:pt x="501728" y="1521129"/>
                      <a:pt x="480034" y="1573503"/>
                      <a:pt x="441419" y="1612119"/>
                    </a:cubicBezTo>
                    <a:cubicBezTo>
                      <a:pt x="402803" y="1650734"/>
                      <a:pt x="350430" y="1672428"/>
                      <a:pt x="295819" y="1672428"/>
                    </a:cubicBezTo>
                    <a:lnTo>
                      <a:pt x="205909" y="1672428"/>
                    </a:lnTo>
                    <a:cubicBezTo>
                      <a:pt x="151299" y="1672428"/>
                      <a:pt x="98925" y="1650734"/>
                      <a:pt x="60309" y="1612119"/>
                    </a:cubicBezTo>
                    <a:cubicBezTo>
                      <a:pt x="21694" y="1573503"/>
                      <a:pt x="0" y="1521129"/>
                      <a:pt x="0" y="1466519"/>
                    </a:cubicBezTo>
                    <a:lnTo>
                      <a:pt x="0" y="205909"/>
                    </a:lnTo>
                    <a:cubicBezTo>
                      <a:pt x="0" y="151299"/>
                      <a:pt x="21694" y="98925"/>
                      <a:pt x="60309" y="60309"/>
                    </a:cubicBezTo>
                    <a:cubicBezTo>
                      <a:pt x="98925" y="21694"/>
                      <a:pt x="151299" y="0"/>
                      <a:pt x="205909" y="0"/>
                    </a:cubicBezTo>
                    <a:close/>
                  </a:path>
                </a:pathLst>
              </a:custGeom>
              <a:solidFill>
                <a:srgbClr val="99C01A">
                  <a:alpha val="24706"/>
                </a:srgbClr>
              </a:solidFill>
            </p:spPr>
          </p:sp>
          <p:sp>
            <p:nvSpPr>
              <p:cNvPr id="37" name="TextBox 37"/>
              <p:cNvSpPr txBox="1"/>
              <p:nvPr/>
            </p:nvSpPr>
            <p:spPr>
              <a:xfrm>
                <a:off x="0" y="-47625"/>
                <a:ext cx="812800" cy="860425"/>
              </a:xfrm>
              <a:prstGeom prst="rect">
                <a:avLst/>
              </a:prstGeom>
            </p:spPr>
            <p:txBody>
              <a:bodyPr lIns="38100" tIns="38100" rIns="38100" bIns="38100" rtlCol="0" anchor="ctr"/>
              <a:lstStyle/>
              <a:p>
                <a:pPr algn="ctr">
                  <a:lnSpc>
                    <a:spcPts val="2660"/>
                  </a:lnSpc>
                </a:pPr>
                <a:endParaRPr/>
              </a:p>
            </p:txBody>
          </p:sp>
        </p:grpSp>
        <p:sp>
          <p:nvSpPr>
            <p:cNvPr id="38" name="TextBox 38"/>
            <p:cNvSpPr txBox="1"/>
            <p:nvPr/>
          </p:nvSpPr>
          <p:spPr>
            <a:xfrm>
              <a:off x="5710" y="265478"/>
              <a:ext cx="2843465"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1: Database formatting</a:t>
              </a:r>
            </a:p>
          </p:txBody>
        </p:sp>
      </p:grpSp>
      <p:sp>
        <p:nvSpPr>
          <p:cNvPr id="39" name="Retângulo de cantos arredondados 38"/>
          <p:cNvSpPr/>
          <p:nvPr/>
        </p:nvSpPr>
        <p:spPr>
          <a:xfrm>
            <a:off x="1504800" y="2383200"/>
            <a:ext cx="4680000" cy="1440000"/>
          </a:xfrm>
          <a:prstGeom prst="roundRect">
            <a:avLst/>
          </a:prstGeom>
          <a:solidFill>
            <a:srgbClr val="DC6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199"/>
              </a:lnSpc>
            </a:pPr>
            <a:r>
              <a:rPr lang="en-US" sz="2999" dirty="0">
                <a:solidFill>
                  <a:srgbClr val="FFFFFF"/>
                </a:solidFill>
                <a:latin typeface="Roboto Bold"/>
              </a:rPr>
              <a:t>2: Data treatment</a:t>
            </a:r>
            <a:endParaRPr lang="en-US" sz="2999" dirty="0">
              <a:solidFill>
                <a:srgbClr val="FFFFFF"/>
              </a:solidFill>
              <a:latin typeface="Roboto Bold"/>
            </a:endParaRPr>
          </a:p>
        </p:txBody>
      </p:sp>
      <p:grpSp>
        <p:nvGrpSpPr>
          <p:cNvPr id="41" name="Group 5"/>
          <p:cNvGrpSpPr/>
          <p:nvPr/>
        </p:nvGrpSpPr>
        <p:grpSpPr>
          <a:xfrm>
            <a:off x="0" y="9258300"/>
            <a:ext cx="9134475" cy="1028700"/>
            <a:chOff x="0" y="0"/>
            <a:chExt cx="12179300" cy="1371600"/>
          </a:xfrm>
        </p:grpSpPr>
        <p:sp>
          <p:nvSpPr>
            <p:cNvPr id="42" name="AutoShape 6"/>
            <p:cNvSpPr/>
            <p:nvPr/>
          </p:nvSpPr>
          <p:spPr>
            <a:xfrm>
              <a:off x="1625600" y="0"/>
              <a:ext cx="10553700" cy="1371600"/>
            </a:xfrm>
            <a:prstGeom prst="rect">
              <a:avLst/>
            </a:prstGeom>
            <a:solidFill>
              <a:srgbClr val="DC6A1C"/>
            </a:solidFill>
          </p:spPr>
        </p:sp>
        <p:sp>
          <p:nvSpPr>
            <p:cNvPr id="43" name="Freeform 8"/>
            <p:cNvSpPr/>
            <p:nvPr/>
          </p:nvSpPr>
          <p:spPr>
            <a:xfrm>
              <a:off x="0" y="0"/>
              <a:ext cx="1625600" cy="1371600"/>
            </a:xfrm>
            <a:custGeom>
              <a:avLst/>
              <a:gdLst/>
              <a:ahLst/>
              <a:cxnLst/>
              <a:rect l="l" t="t" r="r" b="b"/>
              <a:pathLst>
                <a:path w="316130" h="266735">
                  <a:moveTo>
                    <a:pt x="0" y="0"/>
                  </a:moveTo>
                  <a:lnTo>
                    <a:pt x="316130" y="0"/>
                  </a:lnTo>
                  <a:lnTo>
                    <a:pt x="316130" y="266735"/>
                  </a:lnTo>
                  <a:lnTo>
                    <a:pt x="0" y="266735"/>
                  </a:lnTo>
                  <a:close/>
                </a:path>
              </a:pathLst>
            </a:custGeom>
            <a:solidFill>
              <a:srgbClr val="000000"/>
            </a:solidFill>
          </p:spPr>
          <p:txBody>
            <a:bodyPr/>
            <a:lstStyle/>
            <a:p>
              <a:pPr algn="ctr"/>
              <a:r>
                <a:rPr lang="fr-FR" sz="5400" dirty="0" smtClean="0">
                  <a:ln>
                    <a:solidFill>
                      <a:schemeClr val="bg1"/>
                    </a:solidFill>
                  </a:ln>
                  <a:solidFill>
                    <a:schemeClr val="bg1"/>
                  </a:solidFill>
                </a:rPr>
                <a:t>4</a:t>
              </a:r>
              <a:endParaRPr lang="fr-FR" dirty="0">
                <a:ln>
                  <a:solidFill>
                    <a:schemeClr val="bg1"/>
                  </a:solidFill>
                </a:ln>
                <a:solidFill>
                  <a:schemeClr val="bg1"/>
                </a:solidFill>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63050" y="2381250"/>
            <a:ext cx="8096250" cy="6465528"/>
          </a:xfrm>
          <a:custGeom>
            <a:avLst/>
            <a:gdLst/>
            <a:ahLst/>
            <a:cxnLst/>
            <a:rect l="l" t="t" r="r" b="b"/>
            <a:pathLst>
              <a:path w="8096250" h="6465528">
                <a:moveTo>
                  <a:pt x="0" y="0"/>
                </a:moveTo>
                <a:lnTo>
                  <a:pt x="8096250" y="0"/>
                </a:lnTo>
                <a:lnTo>
                  <a:pt x="8096250" y="6465528"/>
                </a:lnTo>
                <a:lnTo>
                  <a:pt x="0" y="6465528"/>
                </a:lnTo>
                <a:lnTo>
                  <a:pt x="0" y="0"/>
                </a:lnTo>
                <a:close/>
              </a:path>
            </a:pathLst>
          </a:custGeom>
          <a:blipFill>
            <a:blip r:embed="rId2"/>
            <a:stretch>
              <a:fillRect/>
            </a:stretch>
          </a:blipFill>
        </p:spPr>
      </p:sp>
      <p:sp>
        <p:nvSpPr>
          <p:cNvPr id="3" name="TextBox 3"/>
          <p:cNvSpPr txBox="1"/>
          <p:nvPr/>
        </p:nvSpPr>
        <p:spPr>
          <a:xfrm>
            <a:off x="1028700" y="4156832"/>
            <a:ext cx="8134350" cy="3684270"/>
          </a:xfrm>
          <a:prstGeom prst="rect">
            <a:avLst/>
          </a:prstGeom>
        </p:spPr>
        <p:txBody>
          <a:bodyPr lIns="0" tIns="0" rIns="0" bIns="0" rtlCol="0" anchor="t">
            <a:spAutoFit/>
          </a:bodyPr>
          <a:lstStyle/>
          <a:p>
            <a:pPr marL="604519" lvl="1" indent="-302260">
              <a:lnSpc>
                <a:spcPts val="4199"/>
              </a:lnSpc>
              <a:buFont typeface="Arial"/>
              <a:buChar char="•"/>
            </a:pPr>
            <a:r>
              <a:rPr lang="en-US" sz="2799" dirty="0">
                <a:solidFill>
                  <a:srgbClr val="14110F"/>
                </a:solidFill>
                <a:latin typeface="Roboto"/>
              </a:rPr>
              <a:t>Seasonal decomposition.</a:t>
            </a:r>
          </a:p>
          <a:p>
            <a:pPr marL="604519" lvl="1" indent="-302260">
              <a:lnSpc>
                <a:spcPts val="4199"/>
              </a:lnSpc>
              <a:buFont typeface="Arial"/>
              <a:buChar char="•"/>
            </a:pPr>
            <a:r>
              <a:rPr lang="en-US" sz="2799" dirty="0">
                <a:solidFill>
                  <a:srgbClr val="14110F"/>
                </a:solidFill>
                <a:latin typeface="Roboto"/>
              </a:rPr>
              <a:t>Calculation of the moving average.</a:t>
            </a:r>
          </a:p>
          <a:p>
            <a:pPr marL="604519" lvl="1" indent="-302260">
              <a:lnSpc>
                <a:spcPts val="4199"/>
              </a:lnSpc>
              <a:buFont typeface="Arial"/>
              <a:buChar char="•"/>
            </a:pPr>
            <a:r>
              <a:rPr lang="en-US" sz="2799" dirty="0">
                <a:solidFill>
                  <a:srgbClr val="14110F"/>
                </a:solidFill>
                <a:latin typeface="Roboto"/>
              </a:rPr>
              <a:t>Principal Component Analysis (PCA) was tested but did not yield useful information.</a:t>
            </a:r>
          </a:p>
          <a:p>
            <a:pPr marL="604520" lvl="1" indent="-302260">
              <a:lnSpc>
                <a:spcPts val="4200"/>
              </a:lnSpc>
              <a:buFont typeface="Arial"/>
              <a:buChar char="•"/>
            </a:pPr>
            <a:r>
              <a:rPr lang="en-US" sz="2800" dirty="0">
                <a:solidFill>
                  <a:srgbClr val="14110F"/>
                </a:solidFill>
                <a:latin typeface="Roboto"/>
              </a:rPr>
              <a:t>Trends in consumption, seasonality, and residuals were used as features to group different medicines.</a:t>
            </a:r>
          </a:p>
        </p:txBody>
      </p:sp>
      <p:sp>
        <p:nvSpPr>
          <p:cNvPr id="4" name="Freeform 4"/>
          <p:cNvSpPr/>
          <p:nvPr/>
        </p:nvSpPr>
        <p:spPr>
          <a:xfrm rot="-3413112">
            <a:off x="15115543" y="-3081193"/>
            <a:ext cx="3437471" cy="6496937"/>
          </a:xfrm>
          <a:custGeom>
            <a:avLst/>
            <a:gdLst/>
            <a:ahLst/>
            <a:cxnLst/>
            <a:rect l="l" t="t" r="r" b="b"/>
            <a:pathLst>
              <a:path w="3437471" h="6496937">
                <a:moveTo>
                  <a:pt x="0" y="0"/>
                </a:moveTo>
                <a:lnTo>
                  <a:pt x="3437471" y="0"/>
                </a:lnTo>
                <a:lnTo>
                  <a:pt x="3437471" y="6496938"/>
                </a:lnTo>
                <a:lnTo>
                  <a:pt x="0" y="649693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10" name="Group 10"/>
          <p:cNvGrpSpPr/>
          <p:nvPr/>
        </p:nvGrpSpPr>
        <p:grpSpPr>
          <a:xfrm>
            <a:off x="11620500" y="9296400"/>
            <a:ext cx="4161604" cy="952500"/>
            <a:chOff x="0" y="0"/>
            <a:chExt cx="5548806" cy="1270000"/>
          </a:xfrm>
        </p:grpSpPr>
        <p:sp>
          <p:nvSpPr>
            <p:cNvPr id="11" name="Freeform 11"/>
            <p:cNvSpPr/>
            <p:nvPr/>
          </p:nvSpPr>
          <p:spPr>
            <a:xfrm>
              <a:off x="0" y="0"/>
              <a:ext cx="3092174" cy="1270000"/>
            </a:xfrm>
            <a:custGeom>
              <a:avLst/>
              <a:gdLst/>
              <a:ahLst/>
              <a:cxnLst/>
              <a:rect l="l" t="t" r="r" b="b"/>
              <a:pathLst>
                <a:path w="3092174" h="1270000">
                  <a:moveTo>
                    <a:pt x="0" y="0"/>
                  </a:moveTo>
                  <a:lnTo>
                    <a:pt x="3092174" y="0"/>
                  </a:lnTo>
                  <a:lnTo>
                    <a:pt x="3092174" y="1270000"/>
                  </a:lnTo>
                  <a:lnTo>
                    <a:pt x="0" y="1270000"/>
                  </a:lnTo>
                  <a:lnTo>
                    <a:pt x="0" y="0"/>
                  </a:lnTo>
                  <a:close/>
                </a:path>
              </a:pathLst>
            </a:custGeom>
            <a:blipFill>
              <a:blip r:embed="rId5"/>
              <a:stretch>
                <a:fillRect/>
              </a:stretch>
            </a:blipFill>
          </p:spPr>
        </p:sp>
        <p:sp>
          <p:nvSpPr>
            <p:cNvPr id="12" name="Freeform 12"/>
            <p:cNvSpPr/>
            <p:nvPr/>
          </p:nvSpPr>
          <p:spPr>
            <a:xfrm>
              <a:off x="3650337" y="0"/>
              <a:ext cx="1898469" cy="1270000"/>
            </a:xfrm>
            <a:custGeom>
              <a:avLst/>
              <a:gdLst/>
              <a:ahLst/>
              <a:cxnLst/>
              <a:rect l="l" t="t" r="r" b="b"/>
              <a:pathLst>
                <a:path w="1898469" h="1270000">
                  <a:moveTo>
                    <a:pt x="0" y="0"/>
                  </a:moveTo>
                  <a:lnTo>
                    <a:pt x="1898469" y="0"/>
                  </a:lnTo>
                  <a:lnTo>
                    <a:pt x="1898469" y="1270000"/>
                  </a:lnTo>
                  <a:lnTo>
                    <a:pt x="0" y="1270000"/>
                  </a:lnTo>
                  <a:lnTo>
                    <a:pt x="0" y="0"/>
                  </a:lnTo>
                  <a:close/>
                </a:path>
              </a:pathLst>
            </a:custGeom>
            <a:blipFill>
              <a:blip r:embed="rId6"/>
              <a:stretch>
                <a:fillRect/>
              </a:stretch>
            </a:blipFill>
          </p:spPr>
        </p:sp>
      </p:grpSp>
      <p:sp>
        <p:nvSpPr>
          <p:cNvPr id="17" name="TextBox 17"/>
          <p:cNvSpPr txBox="1"/>
          <p:nvPr/>
        </p:nvSpPr>
        <p:spPr>
          <a:xfrm>
            <a:off x="1028700" y="895350"/>
            <a:ext cx="12489924" cy="1104758"/>
          </a:xfrm>
          <a:prstGeom prst="rect">
            <a:avLst/>
          </a:prstGeom>
        </p:spPr>
        <p:txBody>
          <a:bodyPr lIns="0" tIns="0" rIns="0" bIns="0" rtlCol="0" anchor="t">
            <a:spAutoFit/>
          </a:bodyPr>
          <a:lstStyle/>
          <a:p>
            <a:pPr>
              <a:lnSpc>
                <a:spcPts val="8932"/>
              </a:lnSpc>
            </a:pPr>
            <a:r>
              <a:rPr lang="en-US" sz="6380">
                <a:solidFill>
                  <a:srgbClr val="000000"/>
                </a:solidFill>
                <a:latin typeface="Roboto"/>
              </a:rPr>
              <a:t>1: Context and Methodology</a:t>
            </a:r>
          </a:p>
        </p:txBody>
      </p:sp>
      <p:grpSp>
        <p:nvGrpSpPr>
          <p:cNvPr id="18" name="Group 18"/>
          <p:cNvGrpSpPr/>
          <p:nvPr/>
        </p:nvGrpSpPr>
        <p:grpSpPr>
          <a:xfrm>
            <a:off x="1028700" y="167276"/>
            <a:ext cx="10705819" cy="642349"/>
            <a:chOff x="0" y="0"/>
            <a:chExt cx="14274425" cy="856465"/>
          </a:xfrm>
        </p:grpSpPr>
        <p:grpSp>
          <p:nvGrpSpPr>
            <p:cNvPr id="19" name="Group 19"/>
            <p:cNvGrpSpPr/>
            <p:nvPr/>
          </p:nvGrpSpPr>
          <p:grpSpPr>
            <a:xfrm rot="5400000">
              <a:off x="3854095" y="-999210"/>
              <a:ext cx="856465" cy="2854885"/>
              <a:chOff x="0" y="0"/>
              <a:chExt cx="376296" cy="1254321"/>
            </a:xfrm>
          </p:grpSpPr>
          <p:sp>
            <p:nvSpPr>
              <p:cNvPr id="20" name="Freeform 20"/>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DC6A1C">
                  <a:alpha val="24706"/>
                </a:srgbClr>
              </a:solidFill>
            </p:spPr>
          </p:sp>
          <p:sp>
            <p:nvSpPr>
              <p:cNvPr id="21" name="TextBox 21"/>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22" name="TextBox 22"/>
            <p:cNvSpPr txBox="1"/>
            <p:nvPr/>
          </p:nvSpPr>
          <p:spPr>
            <a:xfrm>
              <a:off x="2869159" y="265478"/>
              <a:ext cx="2826336"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2: Data treatment</a:t>
              </a:r>
            </a:p>
          </p:txBody>
        </p:sp>
        <p:grpSp>
          <p:nvGrpSpPr>
            <p:cNvPr id="23" name="Group 23"/>
            <p:cNvGrpSpPr/>
            <p:nvPr/>
          </p:nvGrpSpPr>
          <p:grpSpPr>
            <a:xfrm rot="5400000">
              <a:off x="6708980" y="-999210"/>
              <a:ext cx="856465" cy="2854885"/>
              <a:chOff x="0" y="0"/>
              <a:chExt cx="376296" cy="1254321"/>
            </a:xfrm>
          </p:grpSpPr>
          <p:sp>
            <p:nvSpPr>
              <p:cNvPr id="24" name="Freeform 24"/>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94177E"/>
              </a:solidFill>
            </p:spPr>
          </p:sp>
          <p:sp>
            <p:nvSpPr>
              <p:cNvPr id="25" name="TextBox 25"/>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26" name="TextBox 26"/>
            <p:cNvSpPr txBox="1"/>
            <p:nvPr/>
          </p:nvSpPr>
          <p:spPr>
            <a:xfrm>
              <a:off x="5724044" y="108459"/>
              <a:ext cx="2826336" cy="610972"/>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3: Feature manipulation and comprehension</a:t>
              </a:r>
            </a:p>
          </p:txBody>
        </p:sp>
        <p:grpSp>
          <p:nvGrpSpPr>
            <p:cNvPr id="27" name="Group 27"/>
            <p:cNvGrpSpPr/>
            <p:nvPr/>
          </p:nvGrpSpPr>
          <p:grpSpPr>
            <a:xfrm rot="5400000">
              <a:off x="9563865" y="-999210"/>
              <a:ext cx="856465" cy="2854885"/>
              <a:chOff x="0" y="0"/>
              <a:chExt cx="376296" cy="1254321"/>
            </a:xfrm>
          </p:grpSpPr>
          <p:sp>
            <p:nvSpPr>
              <p:cNvPr id="28" name="Freeform 28"/>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A3A7A7">
                  <a:alpha val="24706"/>
                </a:srgbClr>
              </a:solidFill>
            </p:spPr>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30" name="TextBox 30"/>
            <p:cNvSpPr txBox="1"/>
            <p:nvPr/>
          </p:nvSpPr>
          <p:spPr>
            <a:xfrm>
              <a:off x="8593204" y="265478"/>
              <a:ext cx="2797787"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4: Clustering</a:t>
              </a:r>
            </a:p>
          </p:txBody>
        </p:sp>
        <p:grpSp>
          <p:nvGrpSpPr>
            <p:cNvPr id="31" name="Group 31"/>
            <p:cNvGrpSpPr/>
            <p:nvPr/>
          </p:nvGrpSpPr>
          <p:grpSpPr>
            <a:xfrm rot="5400000">
              <a:off x="12418750" y="-999210"/>
              <a:ext cx="856465" cy="2854885"/>
              <a:chOff x="0" y="0"/>
              <a:chExt cx="376296" cy="1254321"/>
            </a:xfrm>
          </p:grpSpPr>
          <p:sp>
            <p:nvSpPr>
              <p:cNvPr id="32" name="Freeform 32"/>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8FC3F4">
                  <a:alpha val="24706"/>
                </a:srgbClr>
              </a:solidFill>
            </p:spPr>
          </p:sp>
          <p:sp>
            <p:nvSpPr>
              <p:cNvPr id="33" name="TextBox 33"/>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34" name="TextBox 34"/>
            <p:cNvSpPr txBox="1"/>
            <p:nvPr/>
          </p:nvSpPr>
          <p:spPr>
            <a:xfrm>
              <a:off x="11448089" y="265478"/>
              <a:ext cx="2797787"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5: Forecasting</a:t>
              </a:r>
            </a:p>
          </p:txBody>
        </p:sp>
        <p:grpSp>
          <p:nvGrpSpPr>
            <p:cNvPr id="35" name="Group 35"/>
            <p:cNvGrpSpPr/>
            <p:nvPr/>
          </p:nvGrpSpPr>
          <p:grpSpPr>
            <a:xfrm rot="5400000">
              <a:off x="999210" y="-999210"/>
              <a:ext cx="856465" cy="2854885"/>
              <a:chOff x="0" y="0"/>
              <a:chExt cx="501728" cy="1672428"/>
            </a:xfrm>
          </p:grpSpPr>
          <p:sp>
            <p:nvSpPr>
              <p:cNvPr id="36" name="Freeform 36"/>
              <p:cNvSpPr/>
              <p:nvPr/>
            </p:nvSpPr>
            <p:spPr>
              <a:xfrm>
                <a:off x="0" y="0"/>
                <a:ext cx="501728" cy="1672428"/>
              </a:xfrm>
              <a:custGeom>
                <a:avLst/>
                <a:gdLst/>
                <a:ahLst/>
                <a:cxnLst/>
                <a:rect l="l" t="t" r="r" b="b"/>
                <a:pathLst>
                  <a:path w="501728" h="1672428">
                    <a:moveTo>
                      <a:pt x="205909" y="0"/>
                    </a:moveTo>
                    <a:lnTo>
                      <a:pt x="295819" y="0"/>
                    </a:lnTo>
                    <a:cubicBezTo>
                      <a:pt x="350430" y="0"/>
                      <a:pt x="402803" y="21694"/>
                      <a:pt x="441419" y="60309"/>
                    </a:cubicBezTo>
                    <a:cubicBezTo>
                      <a:pt x="480034" y="98925"/>
                      <a:pt x="501728" y="151299"/>
                      <a:pt x="501728" y="205909"/>
                    </a:cubicBezTo>
                    <a:lnTo>
                      <a:pt x="501728" y="1466519"/>
                    </a:lnTo>
                    <a:cubicBezTo>
                      <a:pt x="501728" y="1521129"/>
                      <a:pt x="480034" y="1573503"/>
                      <a:pt x="441419" y="1612119"/>
                    </a:cubicBezTo>
                    <a:cubicBezTo>
                      <a:pt x="402803" y="1650734"/>
                      <a:pt x="350430" y="1672428"/>
                      <a:pt x="295819" y="1672428"/>
                    </a:cubicBezTo>
                    <a:lnTo>
                      <a:pt x="205909" y="1672428"/>
                    </a:lnTo>
                    <a:cubicBezTo>
                      <a:pt x="151299" y="1672428"/>
                      <a:pt x="98925" y="1650734"/>
                      <a:pt x="60309" y="1612119"/>
                    </a:cubicBezTo>
                    <a:cubicBezTo>
                      <a:pt x="21694" y="1573503"/>
                      <a:pt x="0" y="1521129"/>
                      <a:pt x="0" y="1466519"/>
                    </a:cubicBezTo>
                    <a:lnTo>
                      <a:pt x="0" y="205909"/>
                    </a:lnTo>
                    <a:cubicBezTo>
                      <a:pt x="0" y="151299"/>
                      <a:pt x="21694" y="98925"/>
                      <a:pt x="60309" y="60309"/>
                    </a:cubicBezTo>
                    <a:cubicBezTo>
                      <a:pt x="98925" y="21694"/>
                      <a:pt x="151299" y="0"/>
                      <a:pt x="205909" y="0"/>
                    </a:cubicBezTo>
                    <a:close/>
                  </a:path>
                </a:pathLst>
              </a:custGeom>
              <a:solidFill>
                <a:srgbClr val="99C01A">
                  <a:alpha val="24706"/>
                </a:srgbClr>
              </a:solidFill>
            </p:spPr>
          </p:sp>
          <p:sp>
            <p:nvSpPr>
              <p:cNvPr id="37" name="TextBox 37"/>
              <p:cNvSpPr txBox="1"/>
              <p:nvPr/>
            </p:nvSpPr>
            <p:spPr>
              <a:xfrm>
                <a:off x="0" y="-47625"/>
                <a:ext cx="812800" cy="860425"/>
              </a:xfrm>
              <a:prstGeom prst="rect">
                <a:avLst/>
              </a:prstGeom>
            </p:spPr>
            <p:txBody>
              <a:bodyPr lIns="38100" tIns="38100" rIns="38100" bIns="38100" rtlCol="0" anchor="ctr"/>
              <a:lstStyle/>
              <a:p>
                <a:pPr algn="ctr">
                  <a:lnSpc>
                    <a:spcPts val="2660"/>
                  </a:lnSpc>
                </a:pPr>
                <a:endParaRPr/>
              </a:p>
            </p:txBody>
          </p:sp>
        </p:grpSp>
        <p:sp>
          <p:nvSpPr>
            <p:cNvPr id="38" name="TextBox 38"/>
            <p:cNvSpPr txBox="1"/>
            <p:nvPr/>
          </p:nvSpPr>
          <p:spPr>
            <a:xfrm>
              <a:off x="5710" y="265478"/>
              <a:ext cx="2843465"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1: Database formatting</a:t>
              </a:r>
            </a:p>
          </p:txBody>
        </p:sp>
      </p:grpSp>
      <p:sp>
        <p:nvSpPr>
          <p:cNvPr id="39" name="Retângulo de cantos arredondados 38"/>
          <p:cNvSpPr/>
          <p:nvPr/>
        </p:nvSpPr>
        <p:spPr>
          <a:xfrm>
            <a:off x="1504800" y="2383200"/>
            <a:ext cx="4680000" cy="1440000"/>
          </a:xfrm>
          <a:prstGeom prst="roundRect">
            <a:avLst/>
          </a:prstGeom>
          <a:solidFill>
            <a:srgbClr val="9417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199"/>
              </a:lnSpc>
            </a:pPr>
            <a:r>
              <a:rPr lang="en-US" sz="2999" dirty="0">
                <a:solidFill>
                  <a:srgbClr val="FFFFFF"/>
                </a:solidFill>
                <a:latin typeface="Roboto Bold"/>
              </a:rPr>
              <a:t>3: Feature manipulation and comprehension</a:t>
            </a:r>
            <a:endParaRPr lang="en-US" sz="2999" dirty="0">
              <a:solidFill>
                <a:srgbClr val="FFFFFF"/>
              </a:solidFill>
              <a:latin typeface="Roboto Bold"/>
            </a:endParaRPr>
          </a:p>
        </p:txBody>
      </p:sp>
      <p:grpSp>
        <p:nvGrpSpPr>
          <p:cNvPr id="40" name="Group 5"/>
          <p:cNvGrpSpPr/>
          <p:nvPr/>
        </p:nvGrpSpPr>
        <p:grpSpPr>
          <a:xfrm>
            <a:off x="0" y="9258300"/>
            <a:ext cx="9134475" cy="1028700"/>
            <a:chOff x="0" y="0"/>
            <a:chExt cx="12179300" cy="1371600"/>
          </a:xfrm>
        </p:grpSpPr>
        <p:sp>
          <p:nvSpPr>
            <p:cNvPr id="41" name="AutoShape 6"/>
            <p:cNvSpPr/>
            <p:nvPr/>
          </p:nvSpPr>
          <p:spPr>
            <a:xfrm>
              <a:off x="1625600" y="0"/>
              <a:ext cx="10553700" cy="1371600"/>
            </a:xfrm>
            <a:prstGeom prst="rect">
              <a:avLst/>
            </a:prstGeom>
            <a:solidFill>
              <a:srgbClr val="94177E"/>
            </a:solidFill>
          </p:spPr>
        </p:sp>
        <p:sp>
          <p:nvSpPr>
            <p:cNvPr id="42" name="Freeform 8"/>
            <p:cNvSpPr/>
            <p:nvPr/>
          </p:nvSpPr>
          <p:spPr>
            <a:xfrm>
              <a:off x="0" y="0"/>
              <a:ext cx="1625600" cy="1371600"/>
            </a:xfrm>
            <a:custGeom>
              <a:avLst/>
              <a:gdLst/>
              <a:ahLst/>
              <a:cxnLst/>
              <a:rect l="l" t="t" r="r" b="b"/>
              <a:pathLst>
                <a:path w="316130" h="266735">
                  <a:moveTo>
                    <a:pt x="0" y="0"/>
                  </a:moveTo>
                  <a:lnTo>
                    <a:pt x="316130" y="0"/>
                  </a:lnTo>
                  <a:lnTo>
                    <a:pt x="316130" y="266735"/>
                  </a:lnTo>
                  <a:lnTo>
                    <a:pt x="0" y="266735"/>
                  </a:lnTo>
                  <a:close/>
                </a:path>
              </a:pathLst>
            </a:custGeom>
            <a:solidFill>
              <a:srgbClr val="000000"/>
            </a:solidFill>
          </p:spPr>
          <p:txBody>
            <a:bodyPr/>
            <a:lstStyle/>
            <a:p>
              <a:pPr algn="ctr"/>
              <a:r>
                <a:rPr lang="fr-FR" sz="5400" dirty="0">
                  <a:ln>
                    <a:solidFill>
                      <a:schemeClr val="bg1"/>
                    </a:solidFill>
                  </a:ln>
                  <a:solidFill>
                    <a:schemeClr val="bg1"/>
                  </a:solidFill>
                </a:rPr>
                <a:t>5</a:t>
              </a:r>
              <a:endParaRPr lang="fr-FR" dirty="0">
                <a:ln>
                  <a:solidFill>
                    <a:schemeClr val="bg1"/>
                  </a:solidFill>
                </a:ln>
                <a:solidFill>
                  <a:schemeClr val="bg1"/>
                </a:solidFill>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895350"/>
            <a:ext cx="12489924" cy="1104758"/>
          </a:xfrm>
          <a:prstGeom prst="rect">
            <a:avLst/>
          </a:prstGeom>
        </p:spPr>
        <p:txBody>
          <a:bodyPr lIns="0" tIns="0" rIns="0" bIns="0" rtlCol="0" anchor="t">
            <a:spAutoFit/>
          </a:bodyPr>
          <a:lstStyle/>
          <a:p>
            <a:pPr>
              <a:lnSpc>
                <a:spcPts val="8932"/>
              </a:lnSpc>
            </a:pPr>
            <a:r>
              <a:rPr lang="en-US" sz="6380">
                <a:solidFill>
                  <a:srgbClr val="000000"/>
                </a:solidFill>
                <a:latin typeface="Roboto"/>
              </a:rPr>
              <a:t>2: Clustering</a:t>
            </a:r>
          </a:p>
        </p:txBody>
      </p:sp>
      <p:sp>
        <p:nvSpPr>
          <p:cNvPr id="6" name="TextBox 6"/>
          <p:cNvSpPr txBox="1"/>
          <p:nvPr/>
        </p:nvSpPr>
        <p:spPr>
          <a:xfrm>
            <a:off x="1504950" y="2807335"/>
            <a:ext cx="4762500" cy="500380"/>
          </a:xfrm>
          <a:prstGeom prst="rect">
            <a:avLst/>
          </a:prstGeom>
        </p:spPr>
        <p:txBody>
          <a:bodyPr lIns="0" tIns="0" rIns="0" bIns="0" rtlCol="0" anchor="t">
            <a:spAutoFit/>
          </a:bodyPr>
          <a:lstStyle/>
          <a:p>
            <a:pPr algn="ctr">
              <a:lnSpc>
                <a:spcPts val="3919"/>
              </a:lnSpc>
            </a:pPr>
            <a:r>
              <a:rPr lang="en-US" sz="2799">
                <a:solidFill>
                  <a:srgbClr val="FFFFFF"/>
                </a:solidFill>
                <a:latin typeface="Roboto Bold"/>
              </a:rPr>
              <a:t>Regroupement</a:t>
            </a:r>
          </a:p>
        </p:txBody>
      </p:sp>
      <p:sp>
        <p:nvSpPr>
          <p:cNvPr id="27" name="Freeform 27"/>
          <p:cNvSpPr/>
          <p:nvPr/>
        </p:nvSpPr>
        <p:spPr>
          <a:xfrm rot="-10800000">
            <a:off x="16433274" y="-1058162"/>
            <a:ext cx="3437471" cy="6496937"/>
          </a:xfrm>
          <a:custGeom>
            <a:avLst/>
            <a:gdLst/>
            <a:ahLst/>
            <a:cxnLst/>
            <a:rect l="l" t="t" r="r" b="b"/>
            <a:pathLst>
              <a:path w="3437471" h="6496937">
                <a:moveTo>
                  <a:pt x="0" y="0"/>
                </a:moveTo>
                <a:lnTo>
                  <a:pt x="3437471" y="0"/>
                </a:lnTo>
                <a:lnTo>
                  <a:pt x="3437471" y="6496937"/>
                </a:lnTo>
                <a:lnTo>
                  <a:pt x="0" y="649693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28" name="Group 28"/>
          <p:cNvGrpSpPr/>
          <p:nvPr/>
        </p:nvGrpSpPr>
        <p:grpSpPr>
          <a:xfrm>
            <a:off x="11620500" y="9296400"/>
            <a:ext cx="4161604" cy="952500"/>
            <a:chOff x="0" y="0"/>
            <a:chExt cx="5548806" cy="1270000"/>
          </a:xfrm>
        </p:grpSpPr>
        <p:sp>
          <p:nvSpPr>
            <p:cNvPr id="29" name="Freeform 29"/>
            <p:cNvSpPr/>
            <p:nvPr/>
          </p:nvSpPr>
          <p:spPr>
            <a:xfrm>
              <a:off x="0" y="0"/>
              <a:ext cx="3092174" cy="1270000"/>
            </a:xfrm>
            <a:custGeom>
              <a:avLst/>
              <a:gdLst/>
              <a:ahLst/>
              <a:cxnLst/>
              <a:rect l="l" t="t" r="r" b="b"/>
              <a:pathLst>
                <a:path w="3092174" h="1270000">
                  <a:moveTo>
                    <a:pt x="0" y="0"/>
                  </a:moveTo>
                  <a:lnTo>
                    <a:pt x="3092174" y="0"/>
                  </a:lnTo>
                  <a:lnTo>
                    <a:pt x="3092174" y="1270000"/>
                  </a:lnTo>
                  <a:lnTo>
                    <a:pt x="0" y="1270000"/>
                  </a:lnTo>
                  <a:lnTo>
                    <a:pt x="0" y="0"/>
                  </a:lnTo>
                  <a:close/>
                </a:path>
              </a:pathLst>
            </a:custGeom>
            <a:blipFill>
              <a:blip r:embed="rId5"/>
              <a:stretch>
                <a:fillRect/>
              </a:stretch>
            </a:blipFill>
          </p:spPr>
        </p:sp>
        <p:sp>
          <p:nvSpPr>
            <p:cNvPr id="30" name="Freeform 30"/>
            <p:cNvSpPr/>
            <p:nvPr/>
          </p:nvSpPr>
          <p:spPr>
            <a:xfrm>
              <a:off x="3650337" y="0"/>
              <a:ext cx="1898469" cy="1270000"/>
            </a:xfrm>
            <a:custGeom>
              <a:avLst/>
              <a:gdLst/>
              <a:ahLst/>
              <a:cxnLst/>
              <a:rect l="l" t="t" r="r" b="b"/>
              <a:pathLst>
                <a:path w="1898469" h="1270000">
                  <a:moveTo>
                    <a:pt x="0" y="0"/>
                  </a:moveTo>
                  <a:lnTo>
                    <a:pt x="1898469" y="0"/>
                  </a:lnTo>
                  <a:lnTo>
                    <a:pt x="1898469" y="1270000"/>
                  </a:lnTo>
                  <a:lnTo>
                    <a:pt x="0" y="1270000"/>
                  </a:lnTo>
                  <a:lnTo>
                    <a:pt x="0" y="0"/>
                  </a:lnTo>
                  <a:close/>
                </a:path>
              </a:pathLst>
            </a:custGeom>
            <a:blipFill>
              <a:blip r:embed="rId6"/>
              <a:stretch>
                <a:fillRect/>
              </a:stretch>
            </a:blipFill>
          </p:spPr>
        </p:sp>
      </p:grpSp>
      <p:grpSp>
        <p:nvGrpSpPr>
          <p:cNvPr id="35" name="Group 35"/>
          <p:cNvGrpSpPr/>
          <p:nvPr/>
        </p:nvGrpSpPr>
        <p:grpSpPr>
          <a:xfrm>
            <a:off x="1028700" y="167276"/>
            <a:ext cx="10705819" cy="642349"/>
            <a:chOff x="0" y="0"/>
            <a:chExt cx="14274425" cy="856465"/>
          </a:xfrm>
        </p:grpSpPr>
        <p:grpSp>
          <p:nvGrpSpPr>
            <p:cNvPr id="36" name="Group 36"/>
            <p:cNvGrpSpPr/>
            <p:nvPr/>
          </p:nvGrpSpPr>
          <p:grpSpPr>
            <a:xfrm rot="5400000">
              <a:off x="3854095" y="-999210"/>
              <a:ext cx="856465" cy="2854885"/>
              <a:chOff x="0" y="0"/>
              <a:chExt cx="376296" cy="1254321"/>
            </a:xfrm>
          </p:grpSpPr>
          <p:sp>
            <p:nvSpPr>
              <p:cNvPr id="37" name="Freeform 37"/>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DC6A1C">
                  <a:alpha val="24706"/>
                </a:srgbClr>
              </a:solidFill>
            </p:spPr>
          </p:sp>
          <p:sp>
            <p:nvSpPr>
              <p:cNvPr id="38" name="TextBox 38"/>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39" name="TextBox 39"/>
            <p:cNvSpPr txBox="1"/>
            <p:nvPr/>
          </p:nvSpPr>
          <p:spPr>
            <a:xfrm>
              <a:off x="2869159" y="265478"/>
              <a:ext cx="2826336"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2: Data treatment</a:t>
              </a:r>
            </a:p>
          </p:txBody>
        </p:sp>
        <p:grpSp>
          <p:nvGrpSpPr>
            <p:cNvPr id="40" name="Group 40"/>
            <p:cNvGrpSpPr/>
            <p:nvPr/>
          </p:nvGrpSpPr>
          <p:grpSpPr>
            <a:xfrm rot="5400000">
              <a:off x="6708980" y="-999210"/>
              <a:ext cx="856465" cy="2854885"/>
              <a:chOff x="0" y="0"/>
              <a:chExt cx="376296" cy="1254321"/>
            </a:xfrm>
          </p:grpSpPr>
          <p:sp>
            <p:nvSpPr>
              <p:cNvPr id="41" name="Freeform 41"/>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94177E">
                  <a:alpha val="24706"/>
                </a:srgbClr>
              </a:solidFill>
            </p:spPr>
          </p:sp>
          <p:sp>
            <p:nvSpPr>
              <p:cNvPr id="42" name="TextBox 42"/>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43" name="TextBox 43"/>
            <p:cNvSpPr txBox="1"/>
            <p:nvPr/>
          </p:nvSpPr>
          <p:spPr>
            <a:xfrm>
              <a:off x="5724044" y="108459"/>
              <a:ext cx="2826336" cy="610972"/>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3: Feature manipulation and comprehension</a:t>
              </a:r>
            </a:p>
          </p:txBody>
        </p:sp>
        <p:grpSp>
          <p:nvGrpSpPr>
            <p:cNvPr id="44" name="Group 44"/>
            <p:cNvGrpSpPr/>
            <p:nvPr/>
          </p:nvGrpSpPr>
          <p:grpSpPr>
            <a:xfrm rot="5400000">
              <a:off x="9563865" y="-999210"/>
              <a:ext cx="856465" cy="2854885"/>
              <a:chOff x="0" y="0"/>
              <a:chExt cx="376296" cy="1254321"/>
            </a:xfrm>
          </p:grpSpPr>
          <p:sp>
            <p:nvSpPr>
              <p:cNvPr id="45" name="Freeform 45"/>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A3A7A7"/>
              </a:solidFill>
            </p:spPr>
          </p:sp>
          <p:sp>
            <p:nvSpPr>
              <p:cNvPr id="46" name="TextBox 46"/>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47" name="TextBox 47"/>
            <p:cNvSpPr txBox="1"/>
            <p:nvPr/>
          </p:nvSpPr>
          <p:spPr>
            <a:xfrm>
              <a:off x="8593204" y="265478"/>
              <a:ext cx="2797787"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4: Clustering</a:t>
              </a:r>
            </a:p>
          </p:txBody>
        </p:sp>
        <p:grpSp>
          <p:nvGrpSpPr>
            <p:cNvPr id="48" name="Group 48"/>
            <p:cNvGrpSpPr/>
            <p:nvPr/>
          </p:nvGrpSpPr>
          <p:grpSpPr>
            <a:xfrm rot="5400000">
              <a:off x="12418750" y="-999210"/>
              <a:ext cx="856465" cy="2854885"/>
              <a:chOff x="0" y="0"/>
              <a:chExt cx="376296" cy="1254321"/>
            </a:xfrm>
          </p:grpSpPr>
          <p:sp>
            <p:nvSpPr>
              <p:cNvPr id="49" name="Freeform 49"/>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8FC3F4">
                  <a:alpha val="24706"/>
                </a:srgbClr>
              </a:solidFill>
            </p:spPr>
          </p:sp>
          <p:sp>
            <p:nvSpPr>
              <p:cNvPr id="50" name="TextBox 50"/>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51" name="TextBox 51"/>
            <p:cNvSpPr txBox="1"/>
            <p:nvPr/>
          </p:nvSpPr>
          <p:spPr>
            <a:xfrm>
              <a:off x="11448089" y="265478"/>
              <a:ext cx="2797787"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5: Forecasting</a:t>
              </a:r>
            </a:p>
          </p:txBody>
        </p:sp>
        <p:grpSp>
          <p:nvGrpSpPr>
            <p:cNvPr id="52" name="Group 52"/>
            <p:cNvGrpSpPr/>
            <p:nvPr/>
          </p:nvGrpSpPr>
          <p:grpSpPr>
            <a:xfrm rot="5400000">
              <a:off x="999210" y="-999210"/>
              <a:ext cx="856465" cy="2854885"/>
              <a:chOff x="0" y="0"/>
              <a:chExt cx="501728" cy="1672428"/>
            </a:xfrm>
          </p:grpSpPr>
          <p:sp>
            <p:nvSpPr>
              <p:cNvPr id="53" name="Freeform 53"/>
              <p:cNvSpPr/>
              <p:nvPr/>
            </p:nvSpPr>
            <p:spPr>
              <a:xfrm>
                <a:off x="0" y="0"/>
                <a:ext cx="501728" cy="1672428"/>
              </a:xfrm>
              <a:custGeom>
                <a:avLst/>
                <a:gdLst/>
                <a:ahLst/>
                <a:cxnLst/>
                <a:rect l="l" t="t" r="r" b="b"/>
                <a:pathLst>
                  <a:path w="501728" h="1672428">
                    <a:moveTo>
                      <a:pt x="205909" y="0"/>
                    </a:moveTo>
                    <a:lnTo>
                      <a:pt x="295819" y="0"/>
                    </a:lnTo>
                    <a:cubicBezTo>
                      <a:pt x="350430" y="0"/>
                      <a:pt x="402803" y="21694"/>
                      <a:pt x="441419" y="60309"/>
                    </a:cubicBezTo>
                    <a:cubicBezTo>
                      <a:pt x="480034" y="98925"/>
                      <a:pt x="501728" y="151299"/>
                      <a:pt x="501728" y="205909"/>
                    </a:cubicBezTo>
                    <a:lnTo>
                      <a:pt x="501728" y="1466519"/>
                    </a:lnTo>
                    <a:cubicBezTo>
                      <a:pt x="501728" y="1521129"/>
                      <a:pt x="480034" y="1573503"/>
                      <a:pt x="441419" y="1612119"/>
                    </a:cubicBezTo>
                    <a:cubicBezTo>
                      <a:pt x="402803" y="1650734"/>
                      <a:pt x="350430" y="1672428"/>
                      <a:pt x="295819" y="1672428"/>
                    </a:cubicBezTo>
                    <a:lnTo>
                      <a:pt x="205909" y="1672428"/>
                    </a:lnTo>
                    <a:cubicBezTo>
                      <a:pt x="151299" y="1672428"/>
                      <a:pt x="98925" y="1650734"/>
                      <a:pt x="60309" y="1612119"/>
                    </a:cubicBezTo>
                    <a:cubicBezTo>
                      <a:pt x="21694" y="1573503"/>
                      <a:pt x="0" y="1521129"/>
                      <a:pt x="0" y="1466519"/>
                    </a:cubicBezTo>
                    <a:lnTo>
                      <a:pt x="0" y="205909"/>
                    </a:lnTo>
                    <a:cubicBezTo>
                      <a:pt x="0" y="151299"/>
                      <a:pt x="21694" y="98925"/>
                      <a:pt x="60309" y="60309"/>
                    </a:cubicBezTo>
                    <a:cubicBezTo>
                      <a:pt x="98925" y="21694"/>
                      <a:pt x="151299" y="0"/>
                      <a:pt x="205909" y="0"/>
                    </a:cubicBezTo>
                    <a:close/>
                  </a:path>
                </a:pathLst>
              </a:custGeom>
              <a:solidFill>
                <a:srgbClr val="99C01A">
                  <a:alpha val="24706"/>
                </a:srgbClr>
              </a:solidFill>
            </p:spPr>
          </p:sp>
          <p:sp>
            <p:nvSpPr>
              <p:cNvPr id="54" name="TextBox 54"/>
              <p:cNvSpPr txBox="1"/>
              <p:nvPr/>
            </p:nvSpPr>
            <p:spPr>
              <a:xfrm>
                <a:off x="0" y="-47625"/>
                <a:ext cx="812800" cy="860425"/>
              </a:xfrm>
              <a:prstGeom prst="rect">
                <a:avLst/>
              </a:prstGeom>
            </p:spPr>
            <p:txBody>
              <a:bodyPr lIns="38100" tIns="38100" rIns="38100" bIns="38100" rtlCol="0" anchor="ctr"/>
              <a:lstStyle/>
              <a:p>
                <a:pPr algn="ctr">
                  <a:lnSpc>
                    <a:spcPts val="2660"/>
                  </a:lnSpc>
                </a:pPr>
                <a:endParaRPr/>
              </a:p>
            </p:txBody>
          </p:sp>
        </p:grpSp>
        <p:sp>
          <p:nvSpPr>
            <p:cNvPr id="55" name="TextBox 55"/>
            <p:cNvSpPr txBox="1"/>
            <p:nvPr/>
          </p:nvSpPr>
          <p:spPr>
            <a:xfrm>
              <a:off x="5710" y="265478"/>
              <a:ext cx="2843465"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1: Database formatting</a:t>
              </a:r>
            </a:p>
          </p:txBody>
        </p:sp>
      </p:grpSp>
      <p:grpSp>
        <p:nvGrpSpPr>
          <p:cNvPr id="56" name="Group 5"/>
          <p:cNvGrpSpPr/>
          <p:nvPr/>
        </p:nvGrpSpPr>
        <p:grpSpPr>
          <a:xfrm>
            <a:off x="0" y="9258300"/>
            <a:ext cx="9134475" cy="1028700"/>
            <a:chOff x="0" y="0"/>
            <a:chExt cx="12179300" cy="1371600"/>
          </a:xfrm>
        </p:grpSpPr>
        <p:sp>
          <p:nvSpPr>
            <p:cNvPr id="57" name="AutoShape 6"/>
            <p:cNvSpPr/>
            <p:nvPr/>
          </p:nvSpPr>
          <p:spPr>
            <a:xfrm>
              <a:off x="1625600" y="0"/>
              <a:ext cx="10553700" cy="1371600"/>
            </a:xfrm>
            <a:prstGeom prst="rect">
              <a:avLst/>
            </a:prstGeom>
            <a:solidFill>
              <a:srgbClr val="A3A7A7"/>
            </a:solidFill>
          </p:spPr>
        </p:sp>
        <p:sp>
          <p:nvSpPr>
            <p:cNvPr id="58" name="Freeform 8"/>
            <p:cNvSpPr/>
            <p:nvPr/>
          </p:nvSpPr>
          <p:spPr>
            <a:xfrm>
              <a:off x="0" y="0"/>
              <a:ext cx="1625600" cy="1371600"/>
            </a:xfrm>
            <a:custGeom>
              <a:avLst/>
              <a:gdLst/>
              <a:ahLst/>
              <a:cxnLst/>
              <a:rect l="l" t="t" r="r" b="b"/>
              <a:pathLst>
                <a:path w="316130" h="266735">
                  <a:moveTo>
                    <a:pt x="0" y="0"/>
                  </a:moveTo>
                  <a:lnTo>
                    <a:pt x="316130" y="0"/>
                  </a:lnTo>
                  <a:lnTo>
                    <a:pt x="316130" y="266735"/>
                  </a:lnTo>
                  <a:lnTo>
                    <a:pt x="0" y="266735"/>
                  </a:lnTo>
                  <a:close/>
                </a:path>
              </a:pathLst>
            </a:custGeom>
            <a:solidFill>
              <a:srgbClr val="000000"/>
            </a:solidFill>
          </p:spPr>
          <p:txBody>
            <a:bodyPr/>
            <a:lstStyle/>
            <a:p>
              <a:pPr algn="ctr"/>
              <a:r>
                <a:rPr lang="fr-FR" sz="5400" dirty="0" smtClean="0">
                  <a:ln>
                    <a:solidFill>
                      <a:schemeClr val="bg1"/>
                    </a:solidFill>
                  </a:ln>
                  <a:solidFill>
                    <a:schemeClr val="bg1"/>
                  </a:solidFill>
                </a:rPr>
                <a:t>6</a:t>
              </a:r>
              <a:endParaRPr lang="fr-FR" dirty="0">
                <a:ln>
                  <a:solidFill>
                    <a:schemeClr val="bg1"/>
                  </a:solidFill>
                </a:ln>
                <a:solidFill>
                  <a:schemeClr val="bg1"/>
                </a:solidFill>
              </a:endParaRPr>
            </a:p>
          </p:txBody>
        </p:sp>
      </p:grpSp>
      <p:sp>
        <p:nvSpPr>
          <p:cNvPr id="59" name="Retângulo de cantos arredondados 58"/>
          <p:cNvSpPr/>
          <p:nvPr/>
        </p:nvSpPr>
        <p:spPr>
          <a:xfrm>
            <a:off x="1387765" y="4909204"/>
            <a:ext cx="4680000" cy="1440000"/>
          </a:xfrm>
          <a:prstGeom prst="roundRect">
            <a:avLst/>
          </a:prstGeom>
          <a:solidFill>
            <a:srgbClr val="A3A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199"/>
              </a:lnSpc>
            </a:pPr>
            <a:r>
              <a:rPr lang="en-US" sz="2999" dirty="0">
                <a:solidFill>
                  <a:srgbClr val="FFFFFF"/>
                </a:solidFill>
                <a:latin typeface="Roboto Bold"/>
              </a:rPr>
              <a:t>4: Clustering</a:t>
            </a:r>
            <a:endParaRPr lang="en-US" sz="2999" dirty="0">
              <a:solidFill>
                <a:srgbClr val="FFFFFF"/>
              </a:solidFill>
              <a:latin typeface="Roboto Bold"/>
            </a:endParaRPr>
          </a:p>
        </p:txBody>
      </p:sp>
      <p:sp>
        <p:nvSpPr>
          <p:cNvPr id="60" name="Retângulo de cantos arredondados 59"/>
          <p:cNvSpPr/>
          <p:nvPr/>
        </p:nvSpPr>
        <p:spPr>
          <a:xfrm>
            <a:off x="7452000" y="2019300"/>
            <a:ext cx="4680000" cy="1440000"/>
          </a:xfrm>
          <a:prstGeom prst="round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3919"/>
              </a:lnSpc>
            </a:pPr>
            <a:r>
              <a:rPr lang="en-US" sz="3200" dirty="0">
                <a:solidFill>
                  <a:srgbClr val="000000"/>
                </a:solidFill>
                <a:latin typeface="Roboto Bold"/>
              </a:rPr>
              <a:t>k-means clustering</a:t>
            </a:r>
            <a:endParaRPr lang="en-US" sz="3200" dirty="0">
              <a:solidFill>
                <a:srgbClr val="000000"/>
              </a:solidFill>
              <a:latin typeface="Roboto Bold"/>
            </a:endParaRPr>
          </a:p>
        </p:txBody>
      </p:sp>
      <p:sp>
        <p:nvSpPr>
          <p:cNvPr id="61" name="Retângulo de cantos arredondados 60"/>
          <p:cNvSpPr/>
          <p:nvPr/>
        </p:nvSpPr>
        <p:spPr>
          <a:xfrm>
            <a:off x="7452191" y="3844354"/>
            <a:ext cx="4680000" cy="1440000"/>
          </a:xfrm>
          <a:prstGeom prst="round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3919"/>
              </a:lnSpc>
            </a:pPr>
            <a:r>
              <a:rPr lang="en-US" sz="3200" dirty="0">
                <a:solidFill>
                  <a:srgbClr val="000000"/>
                </a:solidFill>
                <a:latin typeface="Roboto Bold"/>
              </a:rPr>
              <a:t>mini-batch k-means</a:t>
            </a:r>
            <a:endParaRPr lang="en-US" sz="3200" dirty="0">
              <a:solidFill>
                <a:srgbClr val="000000"/>
              </a:solidFill>
              <a:latin typeface="Roboto Bold"/>
            </a:endParaRPr>
          </a:p>
        </p:txBody>
      </p:sp>
      <p:sp>
        <p:nvSpPr>
          <p:cNvPr id="62" name="Retângulo de cantos arredondados 61"/>
          <p:cNvSpPr/>
          <p:nvPr/>
        </p:nvSpPr>
        <p:spPr>
          <a:xfrm>
            <a:off x="7452000" y="5667446"/>
            <a:ext cx="4680000" cy="1440000"/>
          </a:xfrm>
          <a:prstGeom prst="round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3919"/>
              </a:lnSpc>
            </a:pPr>
            <a:r>
              <a:rPr lang="en-US" sz="3200" dirty="0">
                <a:solidFill>
                  <a:srgbClr val="000000"/>
                </a:solidFill>
                <a:latin typeface="Roboto Bold"/>
              </a:rPr>
              <a:t>agglomerative clustering</a:t>
            </a:r>
            <a:endParaRPr lang="en-US" sz="3200" dirty="0">
              <a:solidFill>
                <a:srgbClr val="000000"/>
              </a:solidFill>
              <a:latin typeface="Roboto Bold"/>
            </a:endParaRPr>
          </a:p>
        </p:txBody>
      </p:sp>
      <p:sp>
        <p:nvSpPr>
          <p:cNvPr id="63" name="Retângulo de cantos arredondados 62"/>
          <p:cNvSpPr/>
          <p:nvPr/>
        </p:nvSpPr>
        <p:spPr>
          <a:xfrm>
            <a:off x="7452000" y="7492500"/>
            <a:ext cx="4680000" cy="1440000"/>
          </a:xfrm>
          <a:prstGeom prst="round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3919"/>
              </a:lnSpc>
            </a:pPr>
            <a:r>
              <a:rPr lang="en-US" sz="3200" dirty="0">
                <a:solidFill>
                  <a:srgbClr val="000000"/>
                </a:solidFill>
                <a:latin typeface="Roboto Bold"/>
              </a:rPr>
              <a:t>manual clustering</a:t>
            </a:r>
            <a:endParaRPr lang="en-US" sz="3200" dirty="0">
              <a:solidFill>
                <a:srgbClr val="000000"/>
              </a:solidFill>
              <a:latin typeface="Roboto Bold"/>
            </a:endParaRPr>
          </a:p>
        </p:txBody>
      </p:sp>
      <p:cxnSp>
        <p:nvCxnSpPr>
          <p:cNvPr id="64" name="Conector angulado 63"/>
          <p:cNvCxnSpPr>
            <a:stCxn id="59" idx="3"/>
            <a:endCxn id="60" idx="1"/>
          </p:cNvCxnSpPr>
          <p:nvPr/>
        </p:nvCxnSpPr>
        <p:spPr>
          <a:xfrm flipV="1">
            <a:off x="6067765" y="2739300"/>
            <a:ext cx="1384235" cy="2889904"/>
          </a:xfrm>
          <a:prstGeom prst="bentConnector3">
            <a:avLst>
              <a:gd name="adj1" fmla="val 50000"/>
            </a:avLst>
          </a:prstGeom>
          <a:ln w="38100">
            <a:tailEnd type="triangle"/>
          </a:ln>
        </p:spPr>
        <p:style>
          <a:lnRef idx="1">
            <a:schemeClr val="dk1"/>
          </a:lnRef>
          <a:fillRef idx="0">
            <a:schemeClr val="dk1"/>
          </a:fillRef>
          <a:effectRef idx="0">
            <a:schemeClr val="dk1"/>
          </a:effectRef>
          <a:fontRef idx="minor">
            <a:schemeClr val="tx1"/>
          </a:fontRef>
        </p:style>
      </p:cxnSp>
      <p:cxnSp>
        <p:nvCxnSpPr>
          <p:cNvPr id="67" name="Conector angulado 66"/>
          <p:cNvCxnSpPr>
            <a:stCxn id="59" idx="3"/>
            <a:endCxn id="61" idx="1"/>
          </p:cNvCxnSpPr>
          <p:nvPr/>
        </p:nvCxnSpPr>
        <p:spPr>
          <a:xfrm flipV="1">
            <a:off x="6067765" y="4564354"/>
            <a:ext cx="1384426" cy="1064850"/>
          </a:xfrm>
          <a:prstGeom prst="bentConnector3">
            <a:avLst>
              <a:gd name="adj1" fmla="val 50000"/>
            </a:avLst>
          </a:prstGeom>
          <a:ln w="38100">
            <a:tailEnd type="triangle"/>
          </a:ln>
        </p:spPr>
        <p:style>
          <a:lnRef idx="1">
            <a:schemeClr val="dk1"/>
          </a:lnRef>
          <a:fillRef idx="0">
            <a:schemeClr val="dk1"/>
          </a:fillRef>
          <a:effectRef idx="0">
            <a:schemeClr val="dk1"/>
          </a:effectRef>
          <a:fontRef idx="minor">
            <a:schemeClr val="tx1"/>
          </a:fontRef>
        </p:style>
      </p:cxnSp>
      <p:cxnSp>
        <p:nvCxnSpPr>
          <p:cNvPr id="70" name="Conector angulado 69"/>
          <p:cNvCxnSpPr>
            <a:stCxn id="59" idx="3"/>
            <a:endCxn id="62" idx="1"/>
          </p:cNvCxnSpPr>
          <p:nvPr/>
        </p:nvCxnSpPr>
        <p:spPr>
          <a:xfrm>
            <a:off x="6067765" y="5629204"/>
            <a:ext cx="1384235" cy="758242"/>
          </a:xfrm>
          <a:prstGeom prst="bentConnector3">
            <a:avLst>
              <a:gd name="adj1" fmla="val 50000"/>
            </a:avLst>
          </a:prstGeom>
          <a:ln w="38100">
            <a:tailEnd type="triangle"/>
          </a:ln>
        </p:spPr>
        <p:style>
          <a:lnRef idx="1">
            <a:schemeClr val="dk1"/>
          </a:lnRef>
          <a:fillRef idx="0">
            <a:schemeClr val="dk1"/>
          </a:fillRef>
          <a:effectRef idx="0">
            <a:schemeClr val="dk1"/>
          </a:effectRef>
          <a:fontRef idx="minor">
            <a:schemeClr val="tx1"/>
          </a:fontRef>
        </p:style>
      </p:cxnSp>
      <p:cxnSp>
        <p:nvCxnSpPr>
          <p:cNvPr id="76" name="Conector angulado 75"/>
          <p:cNvCxnSpPr>
            <a:stCxn id="59" idx="3"/>
            <a:endCxn id="63" idx="1"/>
          </p:cNvCxnSpPr>
          <p:nvPr/>
        </p:nvCxnSpPr>
        <p:spPr>
          <a:xfrm>
            <a:off x="6067765" y="5629204"/>
            <a:ext cx="1384235" cy="2583296"/>
          </a:xfrm>
          <a:prstGeom prst="bentConnector3">
            <a:avLst>
              <a:gd name="adj1" fmla="val 50000"/>
            </a:avLst>
          </a:prstGeom>
          <a:ln w="38100">
            <a:tailEnd type="triangle"/>
          </a:ln>
        </p:spPr>
        <p:style>
          <a:lnRef idx="1">
            <a:schemeClr val="dk1"/>
          </a:lnRef>
          <a:fillRef idx="0">
            <a:schemeClr val="dk1"/>
          </a:fillRef>
          <a:effectRef idx="0">
            <a:schemeClr val="dk1"/>
          </a:effectRef>
          <a:fontRef idx="minor">
            <a:schemeClr val="tx1"/>
          </a:fontRef>
        </p:style>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upo 87"/>
          <p:cNvGrpSpPr/>
          <p:nvPr/>
        </p:nvGrpSpPr>
        <p:grpSpPr>
          <a:xfrm>
            <a:off x="1439209" y="2228783"/>
            <a:ext cx="7837602" cy="1762125"/>
            <a:chOff x="1439209" y="2228783"/>
            <a:chExt cx="7837602" cy="1762125"/>
          </a:xfrm>
        </p:grpSpPr>
        <p:sp>
          <p:nvSpPr>
            <p:cNvPr id="83" name="Retângulo 82"/>
            <p:cNvSpPr/>
            <p:nvPr/>
          </p:nvSpPr>
          <p:spPr>
            <a:xfrm>
              <a:off x="1443235" y="2228783"/>
              <a:ext cx="7829550" cy="1762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Freeform 2"/>
            <p:cNvSpPr/>
            <p:nvPr/>
          </p:nvSpPr>
          <p:spPr>
            <a:xfrm>
              <a:off x="1439209" y="2228783"/>
              <a:ext cx="7837602" cy="1762125"/>
            </a:xfrm>
            <a:custGeom>
              <a:avLst/>
              <a:gdLst/>
              <a:ahLst/>
              <a:cxnLst/>
              <a:rect l="l" t="t" r="r" b="b"/>
              <a:pathLst>
                <a:path w="7837602" h="1762125">
                  <a:moveTo>
                    <a:pt x="0" y="0"/>
                  </a:moveTo>
                  <a:lnTo>
                    <a:pt x="7837602" y="0"/>
                  </a:lnTo>
                  <a:lnTo>
                    <a:pt x="7837602" y="1762125"/>
                  </a:lnTo>
                  <a:lnTo>
                    <a:pt x="0" y="1762125"/>
                  </a:lnTo>
                  <a:lnTo>
                    <a:pt x="0" y="0"/>
                  </a:lnTo>
                  <a:close/>
                </a:path>
              </a:pathLst>
            </a:custGeom>
            <a:blipFill>
              <a:blip r:embed="rId3"/>
              <a:stretch>
                <a:fillRect r="-634"/>
              </a:stretch>
            </a:blipFill>
          </p:spPr>
        </p:sp>
      </p:grpSp>
      <p:grpSp>
        <p:nvGrpSpPr>
          <p:cNvPr id="3" name="Group 3"/>
          <p:cNvGrpSpPr/>
          <p:nvPr/>
        </p:nvGrpSpPr>
        <p:grpSpPr>
          <a:xfrm>
            <a:off x="11620500" y="9296400"/>
            <a:ext cx="4161604" cy="952500"/>
            <a:chOff x="0" y="0"/>
            <a:chExt cx="5548806" cy="1270000"/>
          </a:xfrm>
        </p:grpSpPr>
        <p:sp>
          <p:nvSpPr>
            <p:cNvPr id="4" name="Freeform 4"/>
            <p:cNvSpPr/>
            <p:nvPr/>
          </p:nvSpPr>
          <p:spPr>
            <a:xfrm>
              <a:off x="0" y="0"/>
              <a:ext cx="3092174" cy="1270000"/>
            </a:xfrm>
            <a:custGeom>
              <a:avLst/>
              <a:gdLst/>
              <a:ahLst/>
              <a:cxnLst/>
              <a:rect l="l" t="t" r="r" b="b"/>
              <a:pathLst>
                <a:path w="3092174" h="1270000">
                  <a:moveTo>
                    <a:pt x="0" y="0"/>
                  </a:moveTo>
                  <a:lnTo>
                    <a:pt x="3092174" y="0"/>
                  </a:lnTo>
                  <a:lnTo>
                    <a:pt x="3092174" y="1270000"/>
                  </a:lnTo>
                  <a:lnTo>
                    <a:pt x="0" y="1270000"/>
                  </a:lnTo>
                  <a:lnTo>
                    <a:pt x="0" y="0"/>
                  </a:lnTo>
                  <a:close/>
                </a:path>
              </a:pathLst>
            </a:custGeom>
            <a:blipFill>
              <a:blip r:embed="rId4"/>
              <a:stretch>
                <a:fillRect/>
              </a:stretch>
            </a:blipFill>
          </p:spPr>
        </p:sp>
        <p:sp>
          <p:nvSpPr>
            <p:cNvPr id="5" name="Freeform 5"/>
            <p:cNvSpPr/>
            <p:nvPr/>
          </p:nvSpPr>
          <p:spPr>
            <a:xfrm>
              <a:off x="3650337" y="0"/>
              <a:ext cx="1898469" cy="1270000"/>
            </a:xfrm>
            <a:custGeom>
              <a:avLst/>
              <a:gdLst/>
              <a:ahLst/>
              <a:cxnLst/>
              <a:rect l="l" t="t" r="r" b="b"/>
              <a:pathLst>
                <a:path w="1898469" h="1270000">
                  <a:moveTo>
                    <a:pt x="0" y="0"/>
                  </a:moveTo>
                  <a:lnTo>
                    <a:pt x="1898469" y="0"/>
                  </a:lnTo>
                  <a:lnTo>
                    <a:pt x="1898469" y="1270000"/>
                  </a:lnTo>
                  <a:lnTo>
                    <a:pt x="0" y="1270000"/>
                  </a:lnTo>
                  <a:lnTo>
                    <a:pt x="0" y="0"/>
                  </a:lnTo>
                  <a:close/>
                </a:path>
              </a:pathLst>
            </a:custGeom>
            <a:blipFill>
              <a:blip r:embed="rId5"/>
              <a:stretch>
                <a:fillRect/>
              </a:stretch>
            </a:blipFill>
          </p:spPr>
        </p:sp>
      </p:grpSp>
      <p:grpSp>
        <p:nvGrpSpPr>
          <p:cNvPr id="10" name="Group 10"/>
          <p:cNvGrpSpPr/>
          <p:nvPr/>
        </p:nvGrpSpPr>
        <p:grpSpPr>
          <a:xfrm>
            <a:off x="1028700" y="167276"/>
            <a:ext cx="10705819" cy="642349"/>
            <a:chOff x="0" y="0"/>
            <a:chExt cx="14274425" cy="856465"/>
          </a:xfrm>
        </p:grpSpPr>
        <p:grpSp>
          <p:nvGrpSpPr>
            <p:cNvPr id="11" name="Group 11"/>
            <p:cNvGrpSpPr/>
            <p:nvPr/>
          </p:nvGrpSpPr>
          <p:grpSpPr>
            <a:xfrm rot="5400000">
              <a:off x="3854095" y="-999210"/>
              <a:ext cx="856465" cy="2854885"/>
              <a:chOff x="0" y="0"/>
              <a:chExt cx="376296" cy="1254321"/>
            </a:xfrm>
          </p:grpSpPr>
          <p:sp>
            <p:nvSpPr>
              <p:cNvPr id="12" name="Freeform 12"/>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DC6A1C">
                  <a:alpha val="24706"/>
                </a:srgbClr>
              </a:solidFill>
            </p:spPr>
          </p:sp>
          <p:sp>
            <p:nvSpPr>
              <p:cNvPr id="13" name="TextBox 13"/>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14" name="TextBox 14"/>
            <p:cNvSpPr txBox="1"/>
            <p:nvPr/>
          </p:nvSpPr>
          <p:spPr>
            <a:xfrm>
              <a:off x="2869159" y="265478"/>
              <a:ext cx="2826336"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2: Data treatment</a:t>
              </a:r>
            </a:p>
          </p:txBody>
        </p:sp>
        <p:grpSp>
          <p:nvGrpSpPr>
            <p:cNvPr id="15" name="Group 15"/>
            <p:cNvGrpSpPr/>
            <p:nvPr/>
          </p:nvGrpSpPr>
          <p:grpSpPr>
            <a:xfrm rot="5400000">
              <a:off x="6708980" y="-999210"/>
              <a:ext cx="856465" cy="2854885"/>
              <a:chOff x="0" y="0"/>
              <a:chExt cx="376296" cy="1254321"/>
            </a:xfrm>
          </p:grpSpPr>
          <p:sp>
            <p:nvSpPr>
              <p:cNvPr id="16" name="Freeform 16"/>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94177E">
                  <a:alpha val="24706"/>
                </a:srgbClr>
              </a:solidFill>
            </p:spPr>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18" name="TextBox 18"/>
            <p:cNvSpPr txBox="1"/>
            <p:nvPr/>
          </p:nvSpPr>
          <p:spPr>
            <a:xfrm>
              <a:off x="5724044" y="108459"/>
              <a:ext cx="2826336" cy="610972"/>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3: Feature manipulation and comprehension</a:t>
              </a:r>
            </a:p>
          </p:txBody>
        </p:sp>
        <p:grpSp>
          <p:nvGrpSpPr>
            <p:cNvPr id="19" name="Group 19"/>
            <p:cNvGrpSpPr/>
            <p:nvPr/>
          </p:nvGrpSpPr>
          <p:grpSpPr>
            <a:xfrm rot="5400000">
              <a:off x="9563865" y="-999210"/>
              <a:ext cx="856465" cy="2854885"/>
              <a:chOff x="0" y="0"/>
              <a:chExt cx="376296" cy="1254321"/>
            </a:xfrm>
          </p:grpSpPr>
          <p:sp>
            <p:nvSpPr>
              <p:cNvPr id="20" name="Freeform 20"/>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A3A7A7"/>
              </a:solidFill>
            </p:spPr>
          </p:sp>
          <p:sp>
            <p:nvSpPr>
              <p:cNvPr id="21" name="TextBox 21"/>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22" name="TextBox 22"/>
            <p:cNvSpPr txBox="1"/>
            <p:nvPr/>
          </p:nvSpPr>
          <p:spPr>
            <a:xfrm>
              <a:off x="8593204" y="265478"/>
              <a:ext cx="2797787"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4: Clustering</a:t>
              </a:r>
            </a:p>
          </p:txBody>
        </p:sp>
        <p:grpSp>
          <p:nvGrpSpPr>
            <p:cNvPr id="23" name="Group 23"/>
            <p:cNvGrpSpPr/>
            <p:nvPr/>
          </p:nvGrpSpPr>
          <p:grpSpPr>
            <a:xfrm rot="5400000">
              <a:off x="12418750" y="-999210"/>
              <a:ext cx="856465" cy="2854885"/>
              <a:chOff x="0" y="0"/>
              <a:chExt cx="376296" cy="1254321"/>
            </a:xfrm>
          </p:grpSpPr>
          <p:sp>
            <p:nvSpPr>
              <p:cNvPr id="24" name="Freeform 24"/>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8FC3F4">
                  <a:alpha val="24706"/>
                </a:srgbClr>
              </a:solidFill>
            </p:spPr>
          </p:sp>
          <p:sp>
            <p:nvSpPr>
              <p:cNvPr id="25" name="TextBox 25"/>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26" name="TextBox 26"/>
            <p:cNvSpPr txBox="1"/>
            <p:nvPr/>
          </p:nvSpPr>
          <p:spPr>
            <a:xfrm>
              <a:off x="11448089" y="265478"/>
              <a:ext cx="2797787"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5: Forecasting</a:t>
              </a:r>
            </a:p>
          </p:txBody>
        </p:sp>
        <p:grpSp>
          <p:nvGrpSpPr>
            <p:cNvPr id="27" name="Group 27"/>
            <p:cNvGrpSpPr/>
            <p:nvPr/>
          </p:nvGrpSpPr>
          <p:grpSpPr>
            <a:xfrm rot="5400000">
              <a:off x="999210" y="-999210"/>
              <a:ext cx="856465" cy="2854885"/>
              <a:chOff x="0" y="0"/>
              <a:chExt cx="501728" cy="1672428"/>
            </a:xfrm>
          </p:grpSpPr>
          <p:sp>
            <p:nvSpPr>
              <p:cNvPr id="28" name="Freeform 28"/>
              <p:cNvSpPr/>
              <p:nvPr/>
            </p:nvSpPr>
            <p:spPr>
              <a:xfrm>
                <a:off x="0" y="0"/>
                <a:ext cx="501728" cy="1672428"/>
              </a:xfrm>
              <a:custGeom>
                <a:avLst/>
                <a:gdLst/>
                <a:ahLst/>
                <a:cxnLst/>
                <a:rect l="l" t="t" r="r" b="b"/>
                <a:pathLst>
                  <a:path w="501728" h="1672428">
                    <a:moveTo>
                      <a:pt x="205909" y="0"/>
                    </a:moveTo>
                    <a:lnTo>
                      <a:pt x="295819" y="0"/>
                    </a:lnTo>
                    <a:cubicBezTo>
                      <a:pt x="350430" y="0"/>
                      <a:pt x="402803" y="21694"/>
                      <a:pt x="441419" y="60309"/>
                    </a:cubicBezTo>
                    <a:cubicBezTo>
                      <a:pt x="480034" y="98925"/>
                      <a:pt x="501728" y="151299"/>
                      <a:pt x="501728" y="205909"/>
                    </a:cubicBezTo>
                    <a:lnTo>
                      <a:pt x="501728" y="1466519"/>
                    </a:lnTo>
                    <a:cubicBezTo>
                      <a:pt x="501728" y="1521129"/>
                      <a:pt x="480034" y="1573503"/>
                      <a:pt x="441419" y="1612119"/>
                    </a:cubicBezTo>
                    <a:cubicBezTo>
                      <a:pt x="402803" y="1650734"/>
                      <a:pt x="350430" y="1672428"/>
                      <a:pt x="295819" y="1672428"/>
                    </a:cubicBezTo>
                    <a:lnTo>
                      <a:pt x="205909" y="1672428"/>
                    </a:lnTo>
                    <a:cubicBezTo>
                      <a:pt x="151299" y="1672428"/>
                      <a:pt x="98925" y="1650734"/>
                      <a:pt x="60309" y="1612119"/>
                    </a:cubicBezTo>
                    <a:cubicBezTo>
                      <a:pt x="21694" y="1573503"/>
                      <a:pt x="0" y="1521129"/>
                      <a:pt x="0" y="1466519"/>
                    </a:cubicBezTo>
                    <a:lnTo>
                      <a:pt x="0" y="205909"/>
                    </a:lnTo>
                    <a:cubicBezTo>
                      <a:pt x="0" y="151299"/>
                      <a:pt x="21694" y="98925"/>
                      <a:pt x="60309" y="60309"/>
                    </a:cubicBezTo>
                    <a:cubicBezTo>
                      <a:pt x="98925" y="21694"/>
                      <a:pt x="151299" y="0"/>
                      <a:pt x="205909" y="0"/>
                    </a:cubicBezTo>
                    <a:close/>
                  </a:path>
                </a:pathLst>
              </a:custGeom>
              <a:solidFill>
                <a:srgbClr val="99C01A">
                  <a:alpha val="24706"/>
                </a:srgbClr>
              </a:solidFill>
            </p:spPr>
          </p:sp>
          <p:sp>
            <p:nvSpPr>
              <p:cNvPr id="29" name="TextBox 29"/>
              <p:cNvSpPr txBox="1"/>
              <p:nvPr/>
            </p:nvSpPr>
            <p:spPr>
              <a:xfrm>
                <a:off x="0" y="-47625"/>
                <a:ext cx="812800" cy="860425"/>
              </a:xfrm>
              <a:prstGeom prst="rect">
                <a:avLst/>
              </a:prstGeom>
            </p:spPr>
            <p:txBody>
              <a:bodyPr lIns="38100" tIns="38100" rIns="38100" bIns="38100" rtlCol="0" anchor="ctr"/>
              <a:lstStyle/>
              <a:p>
                <a:pPr algn="ctr">
                  <a:lnSpc>
                    <a:spcPts val="2660"/>
                  </a:lnSpc>
                </a:pPr>
                <a:endParaRPr/>
              </a:p>
            </p:txBody>
          </p:sp>
        </p:grpSp>
        <p:sp>
          <p:nvSpPr>
            <p:cNvPr id="30" name="TextBox 30"/>
            <p:cNvSpPr txBox="1"/>
            <p:nvPr/>
          </p:nvSpPr>
          <p:spPr>
            <a:xfrm>
              <a:off x="5710" y="265478"/>
              <a:ext cx="2843465" cy="296934"/>
            </a:xfrm>
            <a:prstGeom prst="rect">
              <a:avLst/>
            </a:prstGeom>
          </p:spPr>
          <p:txBody>
            <a:bodyPr lIns="0" tIns="0" rIns="0" bIns="0" rtlCol="0" anchor="t">
              <a:spAutoFit/>
            </a:bodyPr>
            <a:lstStyle/>
            <a:p>
              <a:pPr algn="ctr">
                <a:lnSpc>
                  <a:spcPts val="1888"/>
                </a:lnSpc>
              </a:pPr>
              <a:r>
                <a:rPr lang="en-US" sz="1348">
                  <a:solidFill>
                    <a:srgbClr val="FFFFFF"/>
                  </a:solidFill>
                  <a:latin typeface="Roboto Bold"/>
                </a:rPr>
                <a:t>1: Database formatting</a:t>
              </a:r>
            </a:p>
          </p:txBody>
        </p:sp>
      </p:grpSp>
      <p:grpSp>
        <p:nvGrpSpPr>
          <p:cNvPr id="93" name="Grupo 92"/>
          <p:cNvGrpSpPr/>
          <p:nvPr/>
        </p:nvGrpSpPr>
        <p:grpSpPr>
          <a:xfrm>
            <a:off x="1498782" y="4993644"/>
            <a:ext cx="3333600" cy="3333750"/>
            <a:chOff x="3427454" y="4993644"/>
            <a:chExt cx="3333600" cy="3333750"/>
          </a:xfrm>
        </p:grpSpPr>
        <p:sp>
          <p:nvSpPr>
            <p:cNvPr id="91" name="Retângulo de cantos arredondados 90"/>
            <p:cNvSpPr/>
            <p:nvPr/>
          </p:nvSpPr>
          <p:spPr>
            <a:xfrm>
              <a:off x="3427454" y="4993644"/>
              <a:ext cx="3333600" cy="33337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2" name="Grupo 91"/>
            <p:cNvGrpSpPr/>
            <p:nvPr/>
          </p:nvGrpSpPr>
          <p:grpSpPr>
            <a:xfrm>
              <a:off x="3740605" y="5306871"/>
              <a:ext cx="2707298" cy="2707297"/>
              <a:chOff x="1818176" y="5306870"/>
              <a:chExt cx="2707298" cy="2707297"/>
            </a:xfrm>
          </p:grpSpPr>
          <p:grpSp>
            <p:nvGrpSpPr>
              <p:cNvPr id="35" name="Group 35"/>
              <p:cNvGrpSpPr/>
              <p:nvPr/>
            </p:nvGrpSpPr>
            <p:grpSpPr>
              <a:xfrm rot="10800000">
                <a:off x="1818176" y="5983695"/>
                <a:ext cx="2707298" cy="676824"/>
                <a:chOff x="0" y="0"/>
                <a:chExt cx="752593" cy="188148"/>
              </a:xfrm>
            </p:grpSpPr>
            <p:sp>
              <p:nvSpPr>
                <p:cNvPr id="36" name="Freeform 36"/>
                <p:cNvSpPr/>
                <p:nvPr/>
              </p:nvSpPr>
              <p:spPr>
                <a:xfrm>
                  <a:off x="0" y="0"/>
                  <a:ext cx="752593" cy="188148"/>
                </a:xfrm>
                <a:custGeom>
                  <a:avLst/>
                  <a:gdLst/>
                  <a:ahLst/>
                  <a:cxnLst/>
                  <a:rect l="l" t="t" r="r" b="b"/>
                  <a:pathLst>
                    <a:path w="752593" h="188148">
                      <a:moveTo>
                        <a:pt x="77216" y="0"/>
                      </a:moveTo>
                      <a:lnTo>
                        <a:pt x="675377" y="0"/>
                      </a:lnTo>
                      <a:cubicBezTo>
                        <a:pt x="718022" y="0"/>
                        <a:pt x="752593" y="34571"/>
                        <a:pt x="752593" y="77216"/>
                      </a:cubicBezTo>
                      <a:lnTo>
                        <a:pt x="752593" y="110932"/>
                      </a:lnTo>
                      <a:cubicBezTo>
                        <a:pt x="752593" y="131411"/>
                        <a:pt x="744457" y="151051"/>
                        <a:pt x="729977" y="165532"/>
                      </a:cubicBezTo>
                      <a:cubicBezTo>
                        <a:pt x="715496" y="180013"/>
                        <a:pt x="695856" y="188148"/>
                        <a:pt x="675377" y="188148"/>
                      </a:cubicBezTo>
                      <a:lnTo>
                        <a:pt x="77216" y="188148"/>
                      </a:lnTo>
                      <a:cubicBezTo>
                        <a:pt x="34571" y="188148"/>
                        <a:pt x="0" y="153577"/>
                        <a:pt x="0" y="110932"/>
                      </a:cubicBezTo>
                      <a:lnTo>
                        <a:pt x="0" y="77216"/>
                      </a:lnTo>
                      <a:cubicBezTo>
                        <a:pt x="0" y="34571"/>
                        <a:pt x="34571" y="0"/>
                        <a:pt x="77216" y="0"/>
                      </a:cubicBezTo>
                      <a:close/>
                    </a:path>
                  </a:pathLst>
                </a:custGeom>
                <a:solidFill>
                  <a:srgbClr val="FF66C4"/>
                </a:solidFill>
              </p:spPr>
            </p:sp>
            <p:sp>
              <p:nvSpPr>
                <p:cNvPr id="37" name="TextBox 37"/>
                <p:cNvSpPr txBox="1"/>
                <p:nvPr/>
              </p:nvSpPr>
              <p:spPr>
                <a:xfrm>
                  <a:off x="0" y="-47625"/>
                  <a:ext cx="812800" cy="860425"/>
                </a:xfrm>
                <a:prstGeom prst="rect">
                  <a:avLst/>
                </a:prstGeom>
              </p:spPr>
              <p:txBody>
                <a:bodyPr lIns="37704" tIns="37704" rIns="37704" bIns="37704" rtlCol="0" anchor="ctr"/>
                <a:lstStyle/>
                <a:p>
                  <a:pPr algn="ctr">
                    <a:lnSpc>
                      <a:spcPts val="2659"/>
                    </a:lnSpc>
                  </a:pPr>
                  <a:endParaRPr/>
                </a:p>
              </p:txBody>
            </p:sp>
          </p:grpSp>
          <p:sp>
            <p:nvSpPr>
              <p:cNvPr id="38" name="TextBox 38"/>
              <p:cNvSpPr txBox="1"/>
              <p:nvPr/>
            </p:nvSpPr>
            <p:spPr>
              <a:xfrm>
                <a:off x="1818176" y="6168337"/>
                <a:ext cx="2707298" cy="271821"/>
              </a:xfrm>
              <a:prstGeom prst="rect">
                <a:avLst/>
              </a:prstGeom>
            </p:spPr>
            <p:txBody>
              <a:bodyPr lIns="0" tIns="0" rIns="0" bIns="0" rtlCol="0" anchor="t">
                <a:spAutoFit/>
              </a:bodyPr>
              <a:lstStyle/>
              <a:p>
                <a:pPr algn="ctr">
                  <a:lnSpc>
                    <a:spcPts val="2215"/>
                  </a:lnSpc>
                </a:pPr>
                <a:r>
                  <a:rPr lang="en-US" sz="1582" dirty="0">
                    <a:solidFill>
                      <a:srgbClr val="FFFFFF"/>
                    </a:solidFill>
                    <a:latin typeface="Roboto Bold"/>
                  </a:rPr>
                  <a:t>Hospital 2</a:t>
                </a:r>
              </a:p>
            </p:txBody>
          </p:sp>
          <p:grpSp>
            <p:nvGrpSpPr>
              <p:cNvPr id="39" name="Group 39"/>
              <p:cNvGrpSpPr/>
              <p:nvPr/>
            </p:nvGrpSpPr>
            <p:grpSpPr>
              <a:xfrm rot="10800000">
                <a:off x="1818176" y="6660519"/>
                <a:ext cx="2707298" cy="676824"/>
                <a:chOff x="0" y="0"/>
                <a:chExt cx="752593" cy="188148"/>
              </a:xfrm>
            </p:grpSpPr>
            <p:sp>
              <p:nvSpPr>
                <p:cNvPr id="40" name="Freeform 40"/>
                <p:cNvSpPr/>
                <p:nvPr/>
              </p:nvSpPr>
              <p:spPr>
                <a:xfrm>
                  <a:off x="0" y="0"/>
                  <a:ext cx="752593" cy="188148"/>
                </a:xfrm>
                <a:custGeom>
                  <a:avLst/>
                  <a:gdLst/>
                  <a:ahLst/>
                  <a:cxnLst/>
                  <a:rect l="l" t="t" r="r" b="b"/>
                  <a:pathLst>
                    <a:path w="752593" h="188148">
                      <a:moveTo>
                        <a:pt x="77216" y="0"/>
                      </a:moveTo>
                      <a:lnTo>
                        <a:pt x="675377" y="0"/>
                      </a:lnTo>
                      <a:cubicBezTo>
                        <a:pt x="718022" y="0"/>
                        <a:pt x="752593" y="34571"/>
                        <a:pt x="752593" y="77216"/>
                      </a:cubicBezTo>
                      <a:lnTo>
                        <a:pt x="752593" y="110932"/>
                      </a:lnTo>
                      <a:cubicBezTo>
                        <a:pt x="752593" y="131411"/>
                        <a:pt x="744457" y="151051"/>
                        <a:pt x="729977" y="165532"/>
                      </a:cubicBezTo>
                      <a:cubicBezTo>
                        <a:pt x="715496" y="180013"/>
                        <a:pt x="695856" y="188148"/>
                        <a:pt x="675377" y="188148"/>
                      </a:cubicBezTo>
                      <a:lnTo>
                        <a:pt x="77216" y="188148"/>
                      </a:lnTo>
                      <a:cubicBezTo>
                        <a:pt x="34571" y="188148"/>
                        <a:pt x="0" y="153577"/>
                        <a:pt x="0" y="110932"/>
                      </a:cubicBezTo>
                      <a:lnTo>
                        <a:pt x="0" y="77216"/>
                      </a:lnTo>
                      <a:cubicBezTo>
                        <a:pt x="0" y="34571"/>
                        <a:pt x="34571" y="0"/>
                        <a:pt x="77216" y="0"/>
                      </a:cubicBezTo>
                      <a:close/>
                    </a:path>
                  </a:pathLst>
                </a:custGeom>
                <a:solidFill>
                  <a:srgbClr val="FF66C4"/>
                </a:solidFill>
              </p:spPr>
            </p:sp>
            <p:sp>
              <p:nvSpPr>
                <p:cNvPr id="41" name="TextBox 41"/>
                <p:cNvSpPr txBox="1"/>
                <p:nvPr/>
              </p:nvSpPr>
              <p:spPr>
                <a:xfrm>
                  <a:off x="0" y="-47625"/>
                  <a:ext cx="812800" cy="860425"/>
                </a:xfrm>
                <a:prstGeom prst="rect">
                  <a:avLst/>
                </a:prstGeom>
              </p:spPr>
              <p:txBody>
                <a:bodyPr lIns="37704" tIns="37704" rIns="37704" bIns="37704" rtlCol="0" anchor="ctr"/>
                <a:lstStyle/>
                <a:p>
                  <a:pPr algn="ctr">
                    <a:lnSpc>
                      <a:spcPts val="2659"/>
                    </a:lnSpc>
                  </a:pPr>
                  <a:endParaRPr/>
                </a:p>
              </p:txBody>
            </p:sp>
          </p:grpSp>
          <p:sp>
            <p:nvSpPr>
              <p:cNvPr id="42" name="TextBox 42"/>
              <p:cNvSpPr txBox="1"/>
              <p:nvPr/>
            </p:nvSpPr>
            <p:spPr>
              <a:xfrm>
                <a:off x="1818176" y="6845162"/>
                <a:ext cx="2707298" cy="271821"/>
              </a:xfrm>
              <a:prstGeom prst="rect">
                <a:avLst/>
              </a:prstGeom>
            </p:spPr>
            <p:txBody>
              <a:bodyPr lIns="0" tIns="0" rIns="0" bIns="0" rtlCol="0" anchor="t">
                <a:spAutoFit/>
              </a:bodyPr>
              <a:lstStyle/>
              <a:p>
                <a:pPr algn="ctr">
                  <a:lnSpc>
                    <a:spcPts val="2215"/>
                  </a:lnSpc>
                </a:pPr>
                <a:r>
                  <a:rPr lang="en-US" sz="1582">
                    <a:solidFill>
                      <a:srgbClr val="FFFFFF"/>
                    </a:solidFill>
                    <a:latin typeface="Roboto Bold"/>
                  </a:rPr>
                  <a:t>Hospital 3</a:t>
                </a:r>
              </a:p>
            </p:txBody>
          </p:sp>
          <p:grpSp>
            <p:nvGrpSpPr>
              <p:cNvPr id="43" name="Group 43"/>
              <p:cNvGrpSpPr/>
              <p:nvPr/>
            </p:nvGrpSpPr>
            <p:grpSpPr>
              <a:xfrm rot="10800000">
                <a:off x="1818176" y="7337343"/>
                <a:ext cx="2707298" cy="676824"/>
                <a:chOff x="0" y="0"/>
                <a:chExt cx="752593" cy="188148"/>
              </a:xfrm>
            </p:grpSpPr>
            <p:sp>
              <p:nvSpPr>
                <p:cNvPr id="44" name="Freeform 44"/>
                <p:cNvSpPr/>
                <p:nvPr/>
              </p:nvSpPr>
              <p:spPr>
                <a:xfrm>
                  <a:off x="0" y="0"/>
                  <a:ext cx="752593" cy="188148"/>
                </a:xfrm>
                <a:custGeom>
                  <a:avLst/>
                  <a:gdLst/>
                  <a:ahLst/>
                  <a:cxnLst/>
                  <a:rect l="l" t="t" r="r" b="b"/>
                  <a:pathLst>
                    <a:path w="752593" h="188148">
                      <a:moveTo>
                        <a:pt x="77216" y="0"/>
                      </a:moveTo>
                      <a:lnTo>
                        <a:pt x="675377" y="0"/>
                      </a:lnTo>
                      <a:cubicBezTo>
                        <a:pt x="718022" y="0"/>
                        <a:pt x="752593" y="34571"/>
                        <a:pt x="752593" y="77216"/>
                      </a:cubicBezTo>
                      <a:lnTo>
                        <a:pt x="752593" y="110932"/>
                      </a:lnTo>
                      <a:cubicBezTo>
                        <a:pt x="752593" y="131411"/>
                        <a:pt x="744457" y="151051"/>
                        <a:pt x="729977" y="165532"/>
                      </a:cubicBezTo>
                      <a:cubicBezTo>
                        <a:pt x="715496" y="180013"/>
                        <a:pt x="695856" y="188148"/>
                        <a:pt x="675377" y="188148"/>
                      </a:cubicBezTo>
                      <a:lnTo>
                        <a:pt x="77216" y="188148"/>
                      </a:lnTo>
                      <a:cubicBezTo>
                        <a:pt x="34571" y="188148"/>
                        <a:pt x="0" y="153577"/>
                        <a:pt x="0" y="110932"/>
                      </a:cubicBezTo>
                      <a:lnTo>
                        <a:pt x="0" y="77216"/>
                      </a:lnTo>
                      <a:cubicBezTo>
                        <a:pt x="0" y="34571"/>
                        <a:pt x="34571" y="0"/>
                        <a:pt x="77216" y="0"/>
                      </a:cubicBezTo>
                      <a:close/>
                    </a:path>
                  </a:pathLst>
                </a:custGeom>
                <a:solidFill>
                  <a:srgbClr val="FF66C4"/>
                </a:solidFill>
              </p:spPr>
            </p:sp>
            <p:sp>
              <p:nvSpPr>
                <p:cNvPr id="45" name="TextBox 45"/>
                <p:cNvSpPr txBox="1"/>
                <p:nvPr/>
              </p:nvSpPr>
              <p:spPr>
                <a:xfrm>
                  <a:off x="0" y="-47625"/>
                  <a:ext cx="812800" cy="860425"/>
                </a:xfrm>
                <a:prstGeom prst="rect">
                  <a:avLst/>
                </a:prstGeom>
              </p:spPr>
              <p:txBody>
                <a:bodyPr lIns="37704" tIns="37704" rIns="37704" bIns="37704" rtlCol="0" anchor="ctr"/>
                <a:lstStyle/>
                <a:p>
                  <a:pPr algn="ctr">
                    <a:lnSpc>
                      <a:spcPts val="2659"/>
                    </a:lnSpc>
                  </a:pPr>
                  <a:endParaRPr/>
                </a:p>
              </p:txBody>
            </p:sp>
          </p:grpSp>
          <p:sp>
            <p:nvSpPr>
              <p:cNvPr id="46" name="TextBox 46"/>
              <p:cNvSpPr txBox="1"/>
              <p:nvPr/>
            </p:nvSpPr>
            <p:spPr>
              <a:xfrm>
                <a:off x="1818176" y="7521986"/>
                <a:ext cx="2707298" cy="271821"/>
              </a:xfrm>
              <a:prstGeom prst="rect">
                <a:avLst/>
              </a:prstGeom>
            </p:spPr>
            <p:txBody>
              <a:bodyPr lIns="0" tIns="0" rIns="0" bIns="0" rtlCol="0" anchor="t">
                <a:spAutoFit/>
              </a:bodyPr>
              <a:lstStyle/>
              <a:p>
                <a:pPr algn="ctr">
                  <a:lnSpc>
                    <a:spcPts val="2215"/>
                  </a:lnSpc>
                </a:pPr>
                <a:r>
                  <a:rPr lang="en-US" sz="1582">
                    <a:solidFill>
                      <a:srgbClr val="FFFFFF"/>
                    </a:solidFill>
                    <a:latin typeface="Roboto Bold"/>
                  </a:rPr>
                  <a:t>Hospital 4</a:t>
                </a:r>
              </a:p>
            </p:txBody>
          </p:sp>
          <p:grpSp>
            <p:nvGrpSpPr>
              <p:cNvPr id="47" name="Group 47"/>
              <p:cNvGrpSpPr/>
              <p:nvPr/>
            </p:nvGrpSpPr>
            <p:grpSpPr>
              <a:xfrm rot="10800000">
                <a:off x="1818176" y="5306870"/>
                <a:ext cx="2707298" cy="676824"/>
                <a:chOff x="0" y="0"/>
                <a:chExt cx="752593" cy="188148"/>
              </a:xfrm>
            </p:grpSpPr>
            <p:sp>
              <p:nvSpPr>
                <p:cNvPr id="48" name="Freeform 48"/>
                <p:cNvSpPr/>
                <p:nvPr/>
              </p:nvSpPr>
              <p:spPr>
                <a:xfrm>
                  <a:off x="0" y="0"/>
                  <a:ext cx="752593" cy="188148"/>
                </a:xfrm>
                <a:custGeom>
                  <a:avLst/>
                  <a:gdLst/>
                  <a:ahLst/>
                  <a:cxnLst/>
                  <a:rect l="l" t="t" r="r" b="b"/>
                  <a:pathLst>
                    <a:path w="752593" h="188148">
                      <a:moveTo>
                        <a:pt x="77216" y="0"/>
                      </a:moveTo>
                      <a:lnTo>
                        <a:pt x="675377" y="0"/>
                      </a:lnTo>
                      <a:cubicBezTo>
                        <a:pt x="718022" y="0"/>
                        <a:pt x="752593" y="34571"/>
                        <a:pt x="752593" y="77216"/>
                      </a:cubicBezTo>
                      <a:lnTo>
                        <a:pt x="752593" y="110932"/>
                      </a:lnTo>
                      <a:cubicBezTo>
                        <a:pt x="752593" y="131411"/>
                        <a:pt x="744457" y="151051"/>
                        <a:pt x="729977" y="165532"/>
                      </a:cubicBezTo>
                      <a:cubicBezTo>
                        <a:pt x="715496" y="180013"/>
                        <a:pt x="695856" y="188148"/>
                        <a:pt x="675377" y="188148"/>
                      </a:cubicBezTo>
                      <a:lnTo>
                        <a:pt x="77216" y="188148"/>
                      </a:lnTo>
                      <a:cubicBezTo>
                        <a:pt x="34571" y="188148"/>
                        <a:pt x="0" y="153577"/>
                        <a:pt x="0" y="110932"/>
                      </a:cubicBezTo>
                      <a:lnTo>
                        <a:pt x="0" y="77216"/>
                      </a:lnTo>
                      <a:cubicBezTo>
                        <a:pt x="0" y="34571"/>
                        <a:pt x="34571" y="0"/>
                        <a:pt x="77216" y="0"/>
                      </a:cubicBezTo>
                      <a:close/>
                    </a:path>
                  </a:pathLst>
                </a:custGeom>
                <a:solidFill>
                  <a:srgbClr val="FF66C4"/>
                </a:solidFill>
              </p:spPr>
            </p:sp>
            <p:sp>
              <p:nvSpPr>
                <p:cNvPr id="49" name="TextBox 49"/>
                <p:cNvSpPr txBox="1"/>
                <p:nvPr/>
              </p:nvSpPr>
              <p:spPr>
                <a:xfrm>
                  <a:off x="0" y="-47625"/>
                  <a:ext cx="812800" cy="860425"/>
                </a:xfrm>
                <a:prstGeom prst="rect">
                  <a:avLst/>
                </a:prstGeom>
              </p:spPr>
              <p:txBody>
                <a:bodyPr lIns="37704" tIns="37704" rIns="37704" bIns="37704" rtlCol="0" anchor="ctr"/>
                <a:lstStyle/>
                <a:p>
                  <a:pPr algn="ctr">
                    <a:lnSpc>
                      <a:spcPts val="2659"/>
                    </a:lnSpc>
                  </a:pPr>
                  <a:endParaRPr/>
                </a:p>
              </p:txBody>
            </p:sp>
          </p:grpSp>
          <p:sp>
            <p:nvSpPr>
              <p:cNvPr id="50" name="TextBox 50"/>
              <p:cNvSpPr txBox="1"/>
              <p:nvPr/>
            </p:nvSpPr>
            <p:spPr>
              <a:xfrm>
                <a:off x="1818176" y="5491513"/>
                <a:ext cx="2707298" cy="271821"/>
              </a:xfrm>
              <a:prstGeom prst="rect">
                <a:avLst/>
              </a:prstGeom>
            </p:spPr>
            <p:txBody>
              <a:bodyPr lIns="0" tIns="0" rIns="0" bIns="0" rtlCol="0" anchor="t">
                <a:spAutoFit/>
              </a:bodyPr>
              <a:lstStyle/>
              <a:p>
                <a:pPr algn="ctr">
                  <a:lnSpc>
                    <a:spcPts val="2215"/>
                  </a:lnSpc>
                </a:pPr>
                <a:r>
                  <a:rPr lang="en-US" sz="1582" dirty="0">
                    <a:solidFill>
                      <a:srgbClr val="FFFFFF"/>
                    </a:solidFill>
                    <a:latin typeface="Roboto Bold"/>
                  </a:rPr>
                  <a:t>Hospital 1</a:t>
                </a:r>
              </a:p>
            </p:txBody>
          </p:sp>
        </p:grpSp>
      </p:grpSp>
      <p:sp>
        <p:nvSpPr>
          <p:cNvPr id="52" name="TextBox 52"/>
          <p:cNvSpPr txBox="1"/>
          <p:nvPr/>
        </p:nvSpPr>
        <p:spPr>
          <a:xfrm>
            <a:off x="1028700" y="895350"/>
            <a:ext cx="12489924" cy="1104758"/>
          </a:xfrm>
          <a:prstGeom prst="rect">
            <a:avLst/>
          </a:prstGeom>
        </p:spPr>
        <p:txBody>
          <a:bodyPr lIns="0" tIns="0" rIns="0" bIns="0" rtlCol="0" anchor="t">
            <a:spAutoFit/>
          </a:bodyPr>
          <a:lstStyle/>
          <a:p>
            <a:pPr>
              <a:lnSpc>
                <a:spcPts val="8932"/>
              </a:lnSpc>
            </a:pPr>
            <a:r>
              <a:rPr lang="en-US" sz="6380">
                <a:solidFill>
                  <a:srgbClr val="000000"/>
                </a:solidFill>
                <a:latin typeface="Roboto"/>
              </a:rPr>
              <a:t>2: Clustering</a:t>
            </a:r>
          </a:p>
        </p:txBody>
      </p:sp>
      <p:sp>
        <p:nvSpPr>
          <p:cNvPr id="53" name="TextBox 53"/>
          <p:cNvSpPr txBox="1"/>
          <p:nvPr/>
        </p:nvSpPr>
        <p:spPr>
          <a:xfrm>
            <a:off x="1504950" y="8441694"/>
            <a:ext cx="3333750" cy="531495"/>
          </a:xfrm>
          <a:prstGeom prst="rect">
            <a:avLst/>
          </a:prstGeom>
        </p:spPr>
        <p:txBody>
          <a:bodyPr lIns="0" tIns="0" rIns="0" bIns="0" rtlCol="0" anchor="t">
            <a:spAutoFit/>
          </a:bodyPr>
          <a:lstStyle/>
          <a:p>
            <a:pPr algn="ctr">
              <a:lnSpc>
                <a:spcPts val="4200"/>
              </a:lnSpc>
            </a:pPr>
            <a:r>
              <a:rPr lang="en-US" sz="2800" dirty="0">
                <a:solidFill>
                  <a:srgbClr val="14110F"/>
                </a:solidFill>
                <a:latin typeface="Roboto"/>
              </a:rPr>
              <a:t>Unified approach</a:t>
            </a:r>
          </a:p>
        </p:txBody>
      </p:sp>
      <p:sp>
        <p:nvSpPr>
          <p:cNvPr id="74" name="TextBox 74"/>
          <p:cNvSpPr txBox="1"/>
          <p:nvPr/>
        </p:nvSpPr>
        <p:spPr>
          <a:xfrm>
            <a:off x="6677498" y="8441694"/>
            <a:ext cx="9080129" cy="538609"/>
          </a:xfrm>
          <a:prstGeom prst="rect">
            <a:avLst/>
          </a:prstGeom>
        </p:spPr>
        <p:txBody>
          <a:bodyPr wrap="square" lIns="0" tIns="0" rIns="0" bIns="0" rtlCol="0" anchor="t">
            <a:spAutoFit/>
          </a:bodyPr>
          <a:lstStyle/>
          <a:p>
            <a:pPr algn="ctr">
              <a:lnSpc>
                <a:spcPts val="4200"/>
              </a:lnSpc>
            </a:pPr>
            <a:r>
              <a:rPr lang="en-US" sz="2800" dirty="0">
                <a:solidFill>
                  <a:srgbClr val="14110F"/>
                </a:solidFill>
                <a:latin typeface="Roboto"/>
              </a:rPr>
              <a:t>Division approach</a:t>
            </a:r>
          </a:p>
        </p:txBody>
      </p:sp>
      <p:sp>
        <p:nvSpPr>
          <p:cNvPr id="79" name="TextBox 79"/>
          <p:cNvSpPr txBox="1"/>
          <p:nvPr/>
        </p:nvSpPr>
        <p:spPr>
          <a:xfrm>
            <a:off x="9334500" y="2286000"/>
            <a:ext cx="7090723" cy="3160395"/>
          </a:xfrm>
          <a:prstGeom prst="rect">
            <a:avLst/>
          </a:prstGeom>
        </p:spPr>
        <p:txBody>
          <a:bodyPr lIns="0" tIns="0" rIns="0" bIns="0" rtlCol="0" anchor="t">
            <a:spAutoFit/>
          </a:bodyPr>
          <a:lstStyle/>
          <a:p>
            <a:pPr marL="604519" lvl="1" indent="-302260">
              <a:lnSpc>
                <a:spcPts val="4199"/>
              </a:lnSpc>
              <a:buFont typeface="Arial"/>
              <a:buChar char="•"/>
            </a:pPr>
            <a:r>
              <a:rPr lang="en-US" sz="2799" dirty="0">
                <a:solidFill>
                  <a:srgbClr val="14110F"/>
                </a:solidFill>
                <a:latin typeface="Roboto"/>
              </a:rPr>
              <a:t>The raw dataset contains information about various medicines and different hospitals.</a:t>
            </a:r>
          </a:p>
          <a:p>
            <a:pPr marL="604520" lvl="1" indent="-302260">
              <a:lnSpc>
                <a:spcPts val="4200"/>
              </a:lnSpc>
              <a:buFont typeface="Arial"/>
              <a:buChar char="•"/>
            </a:pPr>
            <a:r>
              <a:rPr lang="en-US" sz="2800" dirty="0">
                <a:solidFill>
                  <a:srgbClr val="14110F"/>
                </a:solidFill>
                <a:latin typeface="Roboto"/>
              </a:rPr>
              <a:t>Because of the limited amount of data, the research is concentrated on the unified approach.</a:t>
            </a:r>
          </a:p>
        </p:txBody>
      </p:sp>
      <p:sp>
        <p:nvSpPr>
          <p:cNvPr id="80" name="Freeform 80"/>
          <p:cNvSpPr/>
          <p:nvPr/>
        </p:nvSpPr>
        <p:spPr>
          <a:xfrm rot="-10800000">
            <a:off x="16433274" y="-1058162"/>
            <a:ext cx="3437471" cy="6496937"/>
          </a:xfrm>
          <a:custGeom>
            <a:avLst/>
            <a:gdLst/>
            <a:ahLst/>
            <a:cxnLst/>
            <a:rect l="l" t="t" r="r" b="b"/>
            <a:pathLst>
              <a:path w="3437471" h="6496937">
                <a:moveTo>
                  <a:pt x="0" y="0"/>
                </a:moveTo>
                <a:lnTo>
                  <a:pt x="3437471" y="0"/>
                </a:lnTo>
                <a:lnTo>
                  <a:pt x="3437471" y="6496937"/>
                </a:lnTo>
                <a:lnTo>
                  <a:pt x="0" y="6496937"/>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cxnSp>
        <p:nvCxnSpPr>
          <p:cNvPr id="81" name="Conector angulado 80"/>
          <p:cNvCxnSpPr>
            <a:stCxn id="83" idx="2"/>
            <a:endCxn id="91" idx="0"/>
          </p:cNvCxnSpPr>
          <p:nvPr/>
        </p:nvCxnSpPr>
        <p:spPr>
          <a:xfrm rot="5400000">
            <a:off x="3760428" y="3396062"/>
            <a:ext cx="1002736" cy="2192428"/>
          </a:xfrm>
          <a:prstGeom prst="bentConnector3">
            <a:avLst>
              <a:gd name="adj1" fmla="val 50000"/>
            </a:avLst>
          </a:prstGeom>
          <a:ln w="38100">
            <a:tailEnd type="triangle"/>
          </a:ln>
        </p:spPr>
        <p:style>
          <a:lnRef idx="1">
            <a:schemeClr val="dk1"/>
          </a:lnRef>
          <a:fillRef idx="0">
            <a:schemeClr val="dk1"/>
          </a:fillRef>
          <a:effectRef idx="0">
            <a:schemeClr val="dk1"/>
          </a:effectRef>
          <a:fontRef idx="minor">
            <a:schemeClr val="tx1"/>
          </a:fontRef>
        </p:style>
      </p:cxnSp>
      <p:sp>
        <p:nvSpPr>
          <p:cNvPr id="97" name="Retângulo de cantos arredondados 96"/>
          <p:cNvSpPr/>
          <p:nvPr/>
        </p:nvSpPr>
        <p:spPr>
          <a:xfrm>
            <a:off x="6677498" y="6116045"/>
            <a:ext cx="2210400" cy="2210400"/>
          </a:xfrm>
          <a:prstGeom prst="roundRect">
            <a:avLst/>
          </a:prstGeom>
          <a:solidFill>
            <a:srgbClr val="5CE1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Hospital 1</a:t>
            </a:r>
            <a:endParaRPr lang="fr-FR" dirty="0"/>
          </a:p>
        </p:txBody>
      </p:sp>
      <p:sp>
        <p:nvSpPr>
          <p:cNvPr id="98" name="Retângulo de cantos arredondados 97"/>
          <p:cNvSpPr/>
          <p:nvPr/>
        </p:nvSpPr>
        <p:spPr>
          <a:xfrm>
            <a:off x="11257318" y="6116045"/>
            <a:ext cx="2210400" cy="2210400"/>
          </a:xfrm>
          <a:prstGeom prst="roundRect">
            <a:avLst/>
          </a:prstGeom>
          <a:solidFill>
            <a:srgbClr val="5271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Hospital 3</a:t>
            </a:r>
            <a:endParaRPr lang="fr-FR" dirty="0"/>
          </a:p>
        </p:txBody>
      </p:sp>
      <p:sp>
        <p:nvSpPr>
          <p:cNvPr id="99" name="Retângulo de cantos arredondados 98"/>
          <p:cNvSpPr/>
          <p:nvPr/>
        </p:nvSpPr>
        <p:spPr>
          <a:xfrm>
            <a:off x="13547227" y="6116045"/>
            <a:ext cx="2210400" cy="2210400"/>
          </a:xfrm>
          <a:prstGeom prst="roundRect">
            <a:avLst/>
          </a:prstGeom>
          <a:solidFill>
            <a:srgbClr val="004A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Hospital 4</a:t>
            </a:r>
            <a:endParaRPr lang="fr-FR" dirty="0"/>
          </a:p>
        </p:txBody>
      </p:sp>
      <p:sp>
        <p:nvSpPr>
          <p:cNvPr id="100" name="Retângulo de cantos arredondados 99"/>
          <p:cNvSpPr/>
          <p:nvPr/>
        </p:nvSpPr>
        <p:spPr>
          <a:xfrm>
            <a:off x="8967408" y="6116045"/>
            <a:ext cx="2210400" cy="2210400"/>
          </a:xfrm>
          <a:prstGeom prst="roundRect">
            <a:avLst/>
          </a:prstGeom>
          <a:solidFill>
            <a:srgbClr val="38B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Hospital 2</a:t>
            </a:r>
            <a:endParaRPr lang="fr-FR" dirty="0"/>
          </a:p>
        </p:txBody>
      </p:sp>
      <p:cxnSp>
        <p:nvCxnSpPr>
          <p:cNvPr id="101" name="Conector angulado 100"/>
          <p:cNvCxnSpPr>
            <a:stCxn id="83" idx="2"/>
            <a:endCxn id="97" idx="0"/>
          </p:cNvCxnSpPr>
          <p:nvPr/>
        </p:nvCxnSpPr>
        <p:spPr>
          <a:xfrm rot="16200000" flipH="1">
            <a:off x="5507786" y="3841132"/>
            <a:ext cx="2125137" cy="2424688"/>
          </a:xfrm>
          <a:prstGeom prst="bentConnector3">
            <a:avLst>
              <a:gd name="adj1" fmla="val 77968"/>
            </a:avLst>
          </a:prstGeom>
          <a:ln w="38100">
            <a:tailEnd type="triangle"/>
          </a:ln>
        </p:spPr>
        <p:style>
          <a:lnRef idx="1">
            <a:schemeClr val="dk1"/>
          </a:lnRef>
          <a:fillRef idx="0">
            <a:schemeClr val="dk1"/>
          </a:fillRef>
          <a:effectRef idx="0">
            <a:schemeClr val="dk1"/>
          </a:effectRef>
          <a:fontRef idx="minor">
            <a:schemeClr val="tx1"/>
          </a:fontRef>
        </p:style>
      </p:cxnSp>
      <p:cxnSp>
        <p:nvCxnSpPr>
          <p:cNvPr id="104" name="Conector angulado 103"/>
          <p:cNvCxnSpPr>
            <a:stCxn id="83" idx="2"/>
            <a:endCxn id="100" idx="0"/>
          </p:cNvCxnSpPr>
          <p:nvPr/>
        </p:nvCxnSpPr>
        <p:spPr>
          <a:xfrm rot="16200000" flipH="1">
            <a:off x="6652741" y="2696177"/>
            <a:ext cx="2125137" cy="4714598"/>
          </a:xfrm>
          <a:prstGeom prst="bentConnector3">
            <a:avLst>
              <a:gd name="adj1" fmla="val 77878"/>
            </a:avLst>
          </a:prstGeom>
          <a:ln w="38100">
            <a:tailEnd type="triangle"/>
          </a:ln>
        </p:spPr>
        <p:style>
          <a:lnRef idx="1">
            <a:schemeClr val="dk1"/>
          </a:lnRef>
          <a:fillRef idx="0">
            <a:schemeClr val="dk1"/>
          </a:fillRef>
          <a:effectRef idx="0">
            <a:schemeClr val="dk1"/>
          </a:effectRef>
          <a:fontRef idx="minor">
            <a:schemeClr val="tx1"/>
          </a:fontRef>
        </p:style>
      </p:cxnSp>
      <p:cxnSp>
        <p:nvCxnSpPr>
          <p:cNvPr id="111" name="Conector angulado 110"/>
          <p:cNvCxnSpPr>
            <a:stCxn id="83" idx="2"/>
            <a:endCxn id="98" idx="0"/>
          </p:cNvCxnSpPr>
          <p:nvPr/>
        </p:nvCxnSpPr>
        <p:spPr>
          <a:xfrm rot="16200000" flipH="1">
            <a:off x="7797696" y="1551222"/>
            <a:ext cx="2125137" cy="7004508"/>
          </a:xfrm>
          <a:prstGeom prst="bentConnector3">
            <a:avLst>
              <a:gd name="adj1" fmla="val 78147"/>
            </a:avLst>
          </a:prstGeom>
          <a:ln w="38100">
            <a:tailEnd type="triangle"/>
          </a:ln>
        </p:spPr>
        <p:style>
          <a:lnRef idx="1">
            <a:schemeClr val="dk1"/>
          </a:lnRef>
          <a:fillRef idx="0">
            <a:schemeClr val="dk1"/>
          </a:fillRef>
          <a:effectRef idx="0">
            <a:schemeClr val="dk1"/>
          </a:effectRef>
          <a:fontRef idx="minor">
            <a:schemeClr val="tx1"/>
          </a:fontRef>
        </p:style>
      </p:cxnSp>
      <p:cxnSp>
        <p:nvCxnSpPr>
          <p:cNvPr id="115" name="Conector angulado 114"/>
          <p:cNvCxnSpPr>
            <a:stCxn id="83" idx="2"/>
            <a:endCxn id="99" idx="0"/>
          </p:cNvCxnSpPr>
          <p:nvPr/>
        </p:nvCxnSpPr>
        <p:spPr>
          <a:xfrm rot="16200000" flipH="1">
            <a:off x="8942650" y="406267"/>
            <a:ext cx="2125137" cy="9294417"/>
          </a:xfrm>
          <a:prstGeom prst="bentConnector3">
            <a:avLst>
              <a:gd name="adj1" fmla="val 77699"/>
            </a:avLst>
          </a:prstGeom>
          <a:ln w="38100">
            <a:tailEnd type="triangle"/>
          </a:ln>
        </p:spPr>
        <p:style>
          <a:lnRef idx="1">
            <a:schemeClr val="dk1"/>
          </a:lnRef>
          <a:fillRef idx="0">
            <a:schemeClr val="dk1"/>
          </a:fillRef>
          <a:effectRef idx="0">
            <a:schemeClr val="dk1"/>
          </a:effectRef>
          <a:fontRef idx="minor">
            <a:schemeClr val="tx1"/>
          </a:fontRef>
        </p:style>
      </p:cxnSp>
      <p:grpSp>
        <p:nvGrpSpPr>
          <p:cNvPr id="125" name="Group 5"/>
          <p:cNvGrpSpPr/>
          <p:nvPr/>
        </p:nvGrpSpPr>
        <p:grpSpPr>
          <a:xfrm>
            <a:off x="0" y="9258300"/>
            <a:ext cx="9134475" cy="1028700"/>
            <a:chOff x="0" y="0"/>
            <a:chExt cx="12179300" cy="1371600"/>
          </a:xfrm>
        </p:grpSpPr>
        <p:sp>
          <p:nvSpPr>
            <p:cNvPr id="126" name="AutoShape 6"/>
            <p:cNvSpPr/>
            <p:nvPr/>
          </p:nvSpPr>
          <p:spPr>
            <a:xfrm>
              <a:off x="1625600" y="0"/>
              <a:ext cx="10553700" cy="1371600"/>
            </a:xfrm>
            <a:prstGeom prst="rect">
              <a:avLst/>
            </a:prstGeom>
            <a:solidFill>
              <a:srgbClr val="A3A7A7"/>
            </a:solidFill>
          </p:spPr>
        </p:sp>
        <p:sp>
          <p:nvSpPr>
            <p:cNvPr id="127" name="Freeform 8"/>
            <p:cNvSpPr/>
            <p:nvPr/>
          </p:nvSpPr>
          <p:spPr>
            <a:xfrm>
              <a:off x="0" y="0"/>
              <a:ext cx="1625600" cy="1371600"/>
            </a:xfrm>
            <a:custGeom>
              <a:avLst/>
              <a:gdLst/>
              <a:ahLst/>
              <a:cxnLst/>
              <a:rect l="l" t="t" r="r" b="b"/>
              <a:pathLst>
                <a:path w="316130" h="266735">
                  <a:moveTo>
                    <a:pt x="0" y="0"/>
                  </a:moveTo>
                  <a:lnTo>
                    <a:pt x="316130" y="0"/>
                  </a:lnTo>
                  <a:lnTo>
                    <a:pt x="316130" y="266735"/>
                  </a:lnTo>
                  <a:lnTo>
                    <a:pt x="0" y="266735"/>
                  </a:lnTo>
                  <a:close/>
                </a:path>
              </a:pathLst>
            </a:custGeom>
            <a:solidFill>
              <a:srgbClr val="000000"/>
            </a:solidFill>
          </p:spPr>
          <p:txBody>
            <a:bodyPr/>
            <a:lstStyle/>
            <a:p>
              <a:pPr algn="ctr"/>
              <a:r>
                <a:rPr lang="fr-FR" sz="5400" dirty="0" smtClean="0">
                  <a:ln>
                    <a:solidFill>
                      <a:schemeClr val="bg1"/>
                    </a:solidFill>
                  </a:ln>
                  <a:solidFill>
                    <a:schemeClr val="bg1"/>
                  </a:solidFill>
                </a:rPr>
                <a:t>7</a:t>
              </a:r>
              <a:endParaRPr lang="fr-FR" dirty="0">
                <a:ln>
                  <a:solidFill>
                    <a:schemeClr val="bg1"/>
                  </a:solidFill>
                </a:ln>
                <a:solidFill>
                  <a:schemeClr val="bg1"/>
                </a:solidFill>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1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74" grpId="0"/>
      <p:bldP spid="97" grpId="0" animBg="1"/>
      <p:bldP spid="98" grpId="0" animBg="1"/>
      <p:bldP spid="99" grpId="0" animBg="1"/>
      <p:bldP spid="10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TotalTime>
  <Words>2940</Words>
  <Application>Microsoft Office PowerPoint</Application>
  <PresentationFormat>Personalizar</PresentationFormat>
  <Paragraphs>409</Paragraphs>
  <Slides>33</Slides>
  <Notes>10</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33</vt:i4>
      </vt:variant>
    </vt:vector>
  </HeadingPairs>
  <TitlesOfParts>
    <vt:vector size="41" baseType="lpstr">
      <vt:lpstr>Abril Fatface</vt:lpstr>
      <vt:lpstr>Roboto Bold Italics</vt:lpstr>
      <vt:lpstr>Calibri</vt:lpstr>
      <vt:lpstr>Arimo Bold</vt:lpstr>
      <vt:lpstr>Roboto Bold</vt:lpstr>
      <vt:lpstr>Arial</vt:lpstr>
      <vt:lpstr>Roboto</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PRES_MACHADO_KLS</dc:title>
  <dc:creator>Douglas Mateus Machado</dc:creator>
  <cp:lastModifiedBy>Douglas Mateus Machado</cp:lastModifiedBy>
  <cp:revision>20</cp:revision>
  <dcterms:created xsi:type="dcterms:W3CDTF">2006-08-16T00:00:00Z</dcterms:created>
  <dcterms:modified xsi:type="dcterms:W3CDTF">2023-09-06T19:11:59Z</dcterms:modified>
  <dc:identifier>DAFtGavlO2U</dc:identifier>
</cp:coreProperties>
</file>